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55"/>
  </p:notesMasterIdLst>
  <p:sldIdLst>
    <p:sldId id="256" r:id="rId2"/>
    <p:sldId id="262" r:id="rId3"/>
    <p:sldId id="414" r:id="rId4"/>
    <p:sldId id="415" r:id="rId5"/>
    <p:sldId id="416" r:id="rId6"/>
    <p:sldId id="418" r:id="rId7"/>
    <p:sldId id="419" r:id="rId8"/>
    <p:sldId id="420" r:id="rId9"/>
    <p:sldId id="417" r:id="rId10"/>
    <p:sldId id="373" r:id="rId11"/>
    <p:sldId id="261" r:id="rId12"/>
    <p:sldId id="266" r:id="rId13"/>
    <p:sldId id="328" r:id="rId14"/>
    <p:sldId id="303" r:id="rId15"/>
    <p:sldId id="389" r:id="rId16"/>
    <p:sldId id="413" r:id="rId17"/>
    <p:sldId id="408" r:id="rId18"/>
    <p:sldId id="263" r:id="rId19"/>
    <p:sldId id="264" r:id="rId20"/>
    <p:sldId id="369" r:id="rId21"/>
    <p:sldId id="390" r:id="rId22"/>
    <p:sldId id="411" r:id="rId23"/>
    <p:sldId id="409" r:id="rId24"/>
    <p:sldId id="257" r:id="rId25"/>
    <p:sldId id="304" r:id="rId26"/>
    <p:sldId id="258" r:id="rId27"/>
    <p:sldId id="370" r:id="rId28"/>
    <p:sldId id="391" r:id="rId29"/>
    <p:sldId id="381" r:id="rId30"/>
    <p:sldId id="325" r:id="rId31"/>
    <p:sldId id="290" r:id="rId32"/>
    <p:sldId id="371" r:id="rId33"/>
    <p:sldId id="294" r:id="rId34"/>
    <p:sldId id="392" r:id="rId35"/>
    <p:sldId id="410" r:id="rId36"/>
    <p:sldId id="273" r:id="rId37"/>
    <p:sldId id="354" r:id="rId38"/>
    <p:sldId id="355" r:id="rId39"/>
    <p:sldId id="356" r:id="rId40"/>
    <p:sldId id="388" r:id="rId41"/>
    <p:sldId id="307" r:id="rId42"/>
    <p:sldId id="359" r:id="rId43"/>
    <p:sldId id="372" r:id="rId44"/>
    <p:sldId id="412" r:id="rId45"/>
    <p:sldId id="387" r:id="rId46"/>
    <p:sldId id="394" r:id="rId47"/>
    <p:sldId id="395" r:id="rId48"/>
    <p:sldId id="402" r:id="rId49"/>
    <p:sldId id="403" r:id="rId50"/>
    <p:sldId id="404" r:id="rId51"/>
    <p:sldId id="405" r:id="rId52"/>
    <p:sldId id="406" r:id="rId53"/>
    <p:sldId id="348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ebb, Mathew" initials="W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69605A"/>
    <a:srgbClr val="009999"/>
    <a:srgbClr val="BFB9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3721" autoAdjust="0"/>
  </p:normalViewPr>
  <p:slideViewPr>
    <p:cSldViewPr>
      <p:cViewPr varScale="1">
        <p:scale>
          <a:sx n="103" d="100"/>
          <a:sy n="103" d="100"/>
        </p:scale>
        <p:origin x="1782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45D06-62D4-42E5-AA65-653DD3BE31F7}" type="datetimeFigureOut">
              <a:rPr lang="en-AU" smtClean="0"/>
              <a:t>23/09/2021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B9525-2F48-4D5F-93DF-8DF05C86E8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9700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B9525-2F48-4D5F-93DF-8DF05C86E844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2953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B9525-2F48-4D5F-93DF-8DF05C86E844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4556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696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640"/>
            <a:ext cx="9111644" cy="36991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1845" y="6615934"/>
            <a:ext cx="9144000" cy="235857"/>
          </a:xfrm>
          <a:prstGeom prst="rect">
            <a:avLst/>
          </a:prstGeom>
          <a:solidFill>
            <a:srgbClr val="009999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077072"/>
            <a:ext cx="9126239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739" y="5733256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0"/>
            <a:ext cx="9144000" cy="6072188"/>
          </a:xfrm>
          <a:prstGeom prst="rect">
            <a:avLst/>
          </a:prstGeom>
          <a:solidFill>
            <a:srgbClr val="003E70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16" descr="A4base+logo_hor_RG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24"/>
          <a:stretch>
            <a:fillRect/>
          </a:stretch>
        </p:blipFill>
        <p:spPr bwMode="auto">
          <a:xfrm>
            <a:off x="0" y="5554663"/>
            <a:ext cx="91440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water lines whit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438" y="3571875"/>
            <a:ext cx="3357562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228600" y="1428736"/>
            <a:ext cx="8772556" cy="5334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eaLnBrk="1" latinLnBrk="0" hangingPunct="1">
              <a:defRPr kumimoji="0" sz="3200" b="0" cap="all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Rectangle 3"/>
          <p:cNvSpPr>
            <a:spLocks noGrp="1"/>
          </p:cNvSpPr>
          <p:nvPr>
            <p:ph type="subTitle" idx="1"/>
          </p:nvPr>
        </p:nvSpPr>
        <p:spPr>
          <a:xfrm>
            <a:off x="228600" y="2143116"/>
            <a:ext cx="8772556" cy="357190"/>
          </a:xfrm>
          <a:noFill/>
        </p:spPr>
        <p:txBody>
          <a:bodyPr>
            <a:noAutofit/>
          </a:bodyPr>
          <a:lstStyle>
            <a:lvl1pPr marL="0" indent="0" algn="l" eaLnBrk="1" latinLnBrk="0" hangingPunct="1">
              <a:buNone/>
              <a:defRPr kumimoji="0" sz="1800" b="0">
                <a:solidFill>
                  <a:schemeClr val="bg1"/>
                </a:solidFill>
                <a:latin typeface="+mn-lt"/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627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5877272"/>
            <a:ext cx="2642616" cy="7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2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304800" y="914400"/>
            <a:ext cx="86106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8"/>
          <p:cNvSpPr>
            <a:spLocks noGrp="1"/>
          </p:cNvSpPr>
          <p:nvPr>
            <p:ph type="sldNum" sz="quarter" idx="16"/>
          </p:nvPr>
        </p:nvSpPr>
        <p:spPr>
          <a:xfrm>
            <a:off x="8686800" y="6473825"/>
            <a:ext cx="381000" cy="304800"/>
          </a:xfrm>
          <a:prstGeom prst="rect">
            <a:avLst/>
          </a:prstGeom>
        </p:spPr>
        <p:txBody>
          <a:bodyPr/>
          <a:lstStyle>
            <a:lvl1pPr>
              <a:defRPr sz="1200" smtClean="0">
                <a:solidFill>
                  <a:srgbClr val="003E70"/>
                </a:solidFill>
              </a:defRPr>
            </a:lvl1pPr>
          </a:lstStyle>
          <a:p>
            <a:pPr>
              <a:defRPr/>
            </a:pPr>
            <a:fld id="{13827C09-7AD0-42C1-A5AE-6DBE497F1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9"/>
          <p:cNvSpPr>
            <a:spLocks noGrp="1"/>
          </p:cNvSpPr>
          <p:nvPr>
            <p:ph type="ftr" sz="quarter" idx="17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algn="l">
              <a:defRPr sz="1200" smtClean="0">
                <a:solidFill>
                  <a:srgbClr val="003E70"/>
                </a:solidFill>
              </a:defRPr>
            </a:lvl1pPr>
          </a:lstStyle>
          <a:p>
            <a:pPr>
              <a:defRPr/>
            </a:pPr>
            <a:r>
              <a:rPr lang="en-US"/>
              <a:t>This is the footer.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38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57250"/>
            <a:ext cx="7886700" cy="5396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1" y="6356351"/>
            <a:ext cx="7886698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3578" y="5962302"/>
            <a:ext cx="745892" cy="74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16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57250"/>
            <a:ext cx="7886700" cy="5396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1" y="6356351"/>
            <a:ext cx="7886698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578" y="5962302"/>
            <a:ext cx="745892" cy="74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90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57250"/>
            <a:ext cx="7886700" cy="5396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1" y="6356351"/>
            <a:ext cx="7886698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578" y="5962302"/>
            <a:ext cx="745892" cy="74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90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321955"/>
          </a:xfrm>
          <a:prstGeom prst="rect">
            <a:avLst/>
          </a:prstGeom>
          <a:solidFill>
            <a:srgbClr val="69605A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3917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rgbClr val="009999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933" y="6021288"/>
            <a:ext cx="2474830" cy="7193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7" r:id="rId8"/>
    <p:sldLayoutId id="2147483988" r:id="rId9"/>
    <p:sldLayoutId id="214748399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9999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arren.Kidd@dpipwe.tas.gov.a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emf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maps.thelist.tas.gov.au/listmap/app/list/map?bookmarkId=217895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maps.thelist.tas.gov.au/listmap/app/list/map?bookmarkId=217895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listdata.thelist.tas.gov.au/opendata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thelist.tas.gov.au/listmap/app/list/map?bookmarkId=217895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rmdatalibrary.dpipwe.tas.gov.au/FactSheets/WfW/ListMapUserNotes/Inventory_DSM_Tas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maps.thelist.tas.gov.au/listmap/app/list/map?bookmarkId=217896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maps.thelist.tas.gov.au/listmap/app/list/map?bookmarkId=217895" TargetMode="Externa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listdata.thelist.tas.gov.au/opendata/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nrmdatalibrary.dpipwe.tas.gov.au/FactSheets/WfW/ListMapUserNotes/Inventory_DCM_Tas.pdf" TargetMode="External"/><Relationship Id="rId2" Type="http://schemas.openxmlformats.org/officeDocument/2006/relationships/hyperlink" Target="https://maps.thelist.tas.gov.au/listmap/app/list/map?bookmarkId=21789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maps.thelist.tas.gov.au/listmap/app/list/map?bookmarkId=217892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maps.thelist.tas.gov.au/listmap/app/list/map?bookmarkId=536581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www.thelist.tas.gov.a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list.tas.gov.au/app/content/home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thelist.tas.gov.au/listmap/app/list/map?bookmarkId=21789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maps.thelist.tas.gov.au/listmap/app/list/map?bookmarkId=536626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nrmdatalibrary.dpipwe.tas.gov.au/FactSheets/WfW/ListMapUserNotes/Vulnerable_soils.pdf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ps.thelist.tas.gov.au/listmap/app/list/map?bookmarkId=383124" TargetMode="External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thelist.tas.gov.au/listmap/app/list/map?bookmarkId=647822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thelist.tas.gov.au/listmap/app/list/map?bookmarkId=460276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62227"/>
            <a:ext cx="9016621" cy="1740966"/>
          </a:xfrm>
        </p:spPr>
        <p:txBody>
          <a:bodyPr/>
          <a:lstStyle/>
          <a:p>
            <a:r>
              <a:rPr lang="en-US" sz="6600" dirty="0"/>
              <a:t>A tool for on-farm planning</a:t>
            </a:r>
            <a:endParaRPr lang="en-AU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8688" y="6222696"/>
            <a:ext cx="8001000" cy="1080120"/>
          </a:xfrm>
        </p:spPr>
        <p:txBody>
          <a:bodyPr>
            <a:normAutofit/>
          </a:bodyPr>
          <a:lstStyle/>
          <a:p>
            <a:r>
              <a:rPr lang="en-US" dirty="0"/>
              <a:t>Department of Primary Industries Parks Water and Environment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6632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5400" b="1" dirty="0" err="1">
                <a:solidFill>
                  <a:srgbClr val="69605A"/>
                </a:solidFill>
              </a:rPr>
              <a:t>LISTmap</a:t>
            </a:r>
            <a:r>
              <a:rPr lang="en-AU" sz="5400" b="1" dirty="0">
                <a:solidFill>
                  <a:srgbClr val="69605A"/>
                </a:solidFill>
              </a:rPr>
              <a:t> for Agriculture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3768" y="2636912"/>
            <a:ext cx="5040560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FE3BE-9B8D-445B-949F-8AE609E679A2}"/>
              </a:ext>
            </a:extLst>
          </p:cNvPr>
          <p:cNvSpPr txBox="1"/>
          <p:nvPr/>
        </p:nvSpPr>
        <p:spPr>
          <a:xfrm>
            <a:off x="567512" y="2888205"/>
            <a:ext cx="681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/>
              <a:t>Mathew Webb (Spatial Analyst, DPIPWE) - </a:t>
            </a:r>
            <a:r>
              <a:rPr lang="en-AU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Ph: 03 67 77 2220 Email:</a:t>
            </a:r>
            <a:r>
              <a:rPr lang="en-AU" sz="12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AU" sz="1200" b="1" i="1" u="sng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Mathew.Webb@dpipwe.tas.gov.au</a:t>
            </a:r>
            <a:endParaRPr lang="en-AU" sz="1200" b="1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7E2953-6454-4C30-B326-1DAEB3D65FD8}"/>
              </a:ext>
            </a:extLst>
          </p:cNvPr>
          <p:cNvSpPr txBox="1"/>
          <p:nvPr/>
        </p:nvSpPr>
        <p:spPr>
          <a:xfrm>
            <a:off x="495504" y="3183078"/>
            <a:ext cx="6956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/>
              <a:t>Darren Kidd (Land Resource Analyst, DPIPWE) - </a:t>
            </a:r>
            <a:r>
              <a:rPr lang="en-AU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Ph: 03 67 77 2246 Email: </a:t>
            </a:r>
            <a:r>
              <a:rPr lang="en-AU" sz="1200" b="1" i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Darren.Kidd@dpipwe.tas.gov.au</a:t>
            </a:r>
            <a:r>
              <a:rPr lang="en-AU" sz="1200" b="1" i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AU" sz="1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26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Soil Mapping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44824"/>
            <a:ext cx="3096344" cy="391703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Based on new and existing soil core data, remote-sensing satellite imagery, digital elevation models, gamma-radiometrics</a:t>
            </a:r>
          </a:p>
          <a:p>
            <a:r>
              <a:rPr lang="en-US" dirty="0"/>
              <a:t>Using latest techniques developed in partnership with the University of Sydney</a:t>
            </a:r>
            <a:endParaRPr lang="en-AU" dirty="0"/>
          </a:p>
        </p:txBody>
      </p:sp>
      <p:pic>
        <p:nvPicPr>
          <p:cNvPr id="4" name="Picture 3" descr="DSC_0004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265" y="1844824"/>
            <a:ext cx="2900212" cy="4320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2276872"/>
            <a:ext cx="2988587" cy="325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5805264"/>
            <a:ext cx="1396105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22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999" y="204"/>
            <a:ext cx="9779921" cy="693739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3827C09-7AD0-42C1-A5AE-6DBE497F1AB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23917" y="282987"/>
            <a:ext cx="1686769" cy="6331605"/>
            <a:chOff x="223917" y="282987"/>
            <a:chExt cx="1686769" cy="6331605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82987"/>
              <a:ext cx="733425" cy="1627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917" y="2348880"/>
              <a:ext cx="1686769" cy="426571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23917" y="2492896"/>
            <a:ext cx="1686769" cy="144016"/>
          </a:xfrm>
          <a:prstGeom prst="rect">
            <a:avLst/>
          </a:pr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Connector 5"/>
          <p:cNvCxnSpPr>
            <a:stCxn id="3" idx="3"/>
          </p:cNvCxnSpPr>
          <p:nvPr/>
        </p:nvCxnSpPr>
        <p:spPr>
          <a:xfrm>
            <a:off x="1910686" y="2564904"/>
            <a:ext cx="4533522" cy="122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-108000" y="0"/>
            <a:ext cx="9779649" cy="6937200"/>
            <a:chOff x="-108000" y="0"/>
            <a:chExt cx="9779649" cy="69372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8000" y="0"/>
              <a:ext cx="9779649" cy="6937200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223200" y="284400"/>
              <a:ext cx="1686769" cy="6331605"/>
              <a:chOff x="223917" y="282987"/>
              <a:chExt cx="1686769" cy="6331605"/>
            </a:xfrm>
          </p:grpSpPr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282987"/>
                <a:ext cx="733425" cy="1627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3917" y="2348880"/>
                <a:ext cx="1686769" cy="4265712"/>
              </a:xfrm>
              <a:prstGeom prst="rect">
                <a:avLst/>
              </a:prstGeom>
            </p:spPr>
          </p:pic>
        </p:grpSp>
        <p:sp>
          <p:nvSpPr>
            <p:cNvPr id="34" name="Rectangle 33"/>
            <p:cNvSpPr/>
            <p:nvPr/>
          </p:nvSpPr>
          <p:spPr>
            <a:xfrm>
              <a:off x="223918" y="2731164"/>
              <a:ext cx="1686052" cy="337795"/>
            </a:xfrm>
            <a:prstGeom prst="rect">
              <a:avLst/>
            </a:prstGeom>
            <a:solidFill>
              <a:schemeClr val="accent1">
                <a:alpha val="5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35" name="Straight Connector 34"/>
            <p:cNvCxnSpPr>
              <a:stCxn id="34" idx="3"/>
            </p:cNvCxnSpPr>
            <p:nvPr/>
          </p:nvCxnSpPr>
          <p:spPr>
            <a:xfrm>
              <a:off x="1909970" y="2900062"/>
              <a:ext cx="4534238" cy="8889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-108000" y="0"/>
            <a:ext cx="9779649" cy="6937200"/>
            <a:chOff x="-108000" y="0"/>
            <a:chExt cx="9779649" cy="693720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8000" y="0"/>
              <a:ext cx="9779649" cy="6937200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223200" y="284400"/>
              <a:ext cx="1686769" cy="6331605"/>
              <a:chOff x="223917" y="282987"/>
              <a:chExt cx="1686769" cy="6331605"/>
            </a:xfrm>
          </p:grpSpPr>
          <p:pic>
            <p:nvPicPr>
              <p:cNvPr id="41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282987"/>
                <a:ext cx="733425" cy="1627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3917" y="2348880"/>
                <a:ext cx="1686769" cy="4265712"/>
              </a:xfrm>
              <a:prstGeom prst="rect">
                <a:avLst/>
              </a:prstGeom>
            </p:spPr>
          </p:pic>
        </p:grpSp>
        <p:sp>
          <p:nvSpPr>
            <p:cNvPr id="43" name="Rectangle 42"/>
            <p:cNvSpPr/>
            <p:nvPr/>
          </p:nvSpPr>
          <p:spPr>
            <a:xfrm>
              <a:off x="219913" y="3032956"/>
              <a:ext cx="1686769" cy="684076"/>
            </a:xfrm>
            <a:prstGeom prst="rect">
              <a:avLst/>
            </a:prstGeom>
            <a:solidFill>
              <a:schemeClr val="accent1">
                <a:alpha val="5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44" name="Straight Connector 43"/>
            <p:cNvCxnSpPr>
              <a:stCxn id="43" idx="3"/>
            </p:cNvCxnSpPr>
            <p:nvPr/>
          </p:nvCxnSpPr>
          <p:spPr>
            <a:xfrm>
              <a:off x="1906682" y="3374994"/>
              <a:ext cx="4533522" cy="4410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-108000" y="0"/>
            <a:ext cx="9779649" cy="6937200"/>
            <a:chOff x="-108000" y="0"/>
            <a:chExt cx="9779649" cy="6937200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8000" y="0"/>
              <a:ext cx="9779649" cy="6937200"/>
            </a:xfrm>
            <a:prstGeom prst="rect">
              <a:avLst/>
            </a:prstGeom>
          </p:spPr>
        </p:pic>
        <p:grpSp>
          <p:nvGrpSpPr>
            <p:cNvPr id="58" name="Group 57"/>
            <p:cNvGrpSpPr/>
            <p:nvPr/>
          </p:nvGrpSpPr>
          <p:grpSpPr>
            <a:xfrm>
              <a:off x="223200" y="284400"/>
              <a:ext cx="1686769" cy="6331605"/>
              <a:chOff x="223917" y="282987"/>
              <a:chExt cx="1686769" cy="6331605"/>
            </a:xfrm>
          </p:grpSpPr>
          <p:pic>
            <p:nvPicPr>
              <p:cNvPr id="59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282987"/>
                <a:ext cx="733425" cy="1627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3917" y="2348880"/>
                <a:ext cx="1686769" cy="4265712"/>
              </a:xfrm>
              <a:prstGeom prst="rect">
                <a:avLst/>
              </a:prstGeom>
            </p:spPr>
          </p:pic>
        </p:grpSp>
        <p:sp>
          <p:nvSpPr>
            <p:cNvPr id="61" name="Rectangle 60"/>
            <p:cNvSpPr/>
            <p:nvPr/>
          </p:nvSpPr>
          <p:spPr>
            <a:xfrm>
              <a:off x="205836" y="3746362"/>
              <a:ext cx="1686769" cy="1296144"/>
            </a:xfrm>
            <a:prstGeom prst="rect">
              <a:avLst/>
            </a:prstGeom>
            <a:solidFill>
              <a:schemeClr val="accent1">
                <a:alpha val="5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62" name="Straight Connector 61"/>
            <p:cNvCxnSpPr>
              <a:stCxn id="61" idx="3"/>
            </p:cNvCxnSpPr>
            <p:nvPr/>
          </p:nvCxnSpPr>
          <p:spPr>
            <a:xfrm flipV="1">
              <a:off x="1892605" y="3816043"/>
              <a:ext cx="4533522" cy="578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-108000" y="0"/>
            <a:ext cx="9779649" cy="6937200"/>
            <a:chOff x="-108000" y="0"/>
            <a:chExt cx="9779649" cy="6937200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8000" y="0"/>
              <a:ext cx="9779649" cy="6937200"/>
            </a:xfrm>
            <a:prstGeom prst="rect">
              <a:avLst/>
            </a:prstGeom>
          </p:spPr>
        </p:pic>
        <p:grpSp>
          <p:nvGrpSpPr>
            <p:cNvPr id="67" name="Group 66"/>
            <p:cNvGrpSpPr/>
            <p:nvPr/>
          </p:nvGrpSpPr>
          <p:grpSpPr>
            <a:xfrm>
              <a:off x="223200" y="284400"/>
              <a:ext cx="1686769" cy="6331605"/>
              <a:chOff x="223917" y="282987"/>
              <a:chExt cx="1686769" cy="6331605"/>
            </a:xfrm>
          </p:grpSpPr>
          <p:pic>
            <p:nvPicPr>
              <p:cNvPr id="6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282987"/>
                <a:ext cx="733425" cy="1627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3917" y="2348880"/>
                <a:ext cx="1686769" cy="4265712"/>
              </a:xfrm>
              <a:prstGeom prst="rect">
                <a:avLst/>
              </a:prstGeom>
            </p:spPr>
          </p:pic>
        </p:grpSp>
        <p:sp>
          <p:nvSpPr>
            <p:cNvPr id="70" name="Rectangle 69"/>
            <p:cNvSpPr/>
            <p:nvPr/>
          </p:nvSpPr>
          <p:spPr>
            <a:xfrm>
              <a:off x="218400" y="5042506"/>
              <a:ext cx="1686769" cy="1572086"/>
            </a:xfrm>
            <a:prstGeom prst="rect">
              <a:avLst/>
            </a:prstGeom>
            <a:solidFill>
              <a:schemeClr val="accent1">
                <a:alpha val="5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71" name="Straight Connector 70"/>
            <p:cNvCxnSpPr>
              <a:stCxn id="70" idx="3"/>
            </p:cNvCxnSpPr>
            <p:nvPr/>
          </p:nvCxnSpPr>
          <p:spPr>
            <a:xfrm flipV="1">
              <a:off x="1905169" y="3816043"/>
              <a:ext cx="4535035" cy="20125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373667" y="188640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Digital Soil Mapping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80m Resolution 3D Soil Properties – Clay %</a:t>
            </a:r>
            <a:endParaRPr lang="en-AU" sz="1600" b="1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608662" y="6237312"/>
            <a:ext cx="2535339" cy="558675"/>
            <a:chOff x="6608662" y="6237312"/>
            <a:chExt cx="2535339" cy="55867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662" y="6530711"/>
              <a:ext cx="1617490" cy="26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308304" y="6237312"/>
              <a:ext cx="18356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Regional Contribution to:</a:t>
              </a:r>
              <a:endParaRPr lang="en-AU" sz="1100" dirty="0">
                <a:solidFill>
                  <a:schemeClr val="bg1"/>
                </a:solidFill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417" y="6530712"/>
              <a:ext cx="827584" cy="26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961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3827C09-7AD0-42C1-A5AE-6DBE497F1AB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849"/>
            <a:ext cx="9144000" cy="6486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849"/>
            <a:ext cx="9144000" cy="6486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849"/>
            <a:ext cx="9144000" cy="64863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849"/>
            <a:ext cx="9144000" cy="64863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849"/>
            <a:ext cx="9144000" cy="64863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849"/>
            <a:ext cx="9144000" cy="648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1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3827C09-7AD0-42C1-A5AE-6DBE497F1AB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849"/>
            <a:ext cx="9144000" cy="648630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185849"/>
            <a:ext cx="9339547" cy="6486302"/>
            <a:chOff x="0" y="185849"/>
            <a:chExt cx="9339547" cy="648630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5849"/>
              <a:ext cx="9144000" cy="648630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795403" y="980728"/>
              <a:ext cx="45441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AU" dirty="0"/>
            </a:p>
            <a:p>
              <a:r>
                <a:rPr lang="en-US" sz="1200" b="1" dirty="0"/>
                <a:t>Soils and Land Use Series No 26. Burnie-Table Cape</a:t>
              </a:r>
              <a:br>
                <a:rPr lang="en-US" sz="1200" b="1" dirty="0"/>
              </a:br>
              <a:r>
                <a:rPr lang="en-US" sz="1200" dirty="0"/>
                <a:t>J. </a:t>
              </a:r>
              <a:r>
                <a:rPr lang="en-US" sz="1200" dirty="0" err="1"/>
                <a:t>Loveday</a:t>
              </a:r>
              <a:r>
                <a:rPr lang="en-US" sz="1200" dirty="0"/>
                <a:t> &amp; R.N Farquhar C.S.I.R.O Division of Soils, Adelaide, 1958</a:t>
              </a:r>
              <a:endParaRPr lang="en-AU" sz="1200" dirty="0"/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241592"/>
            <a:ext cx="1447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13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7504" y="1"/>
            <a:ext cx="9036496" cy="548680"/>
          </a:xfrm>
        </p:spPr>
        <p:txBody>
          <a:bodyPr>
            <a:normAutofit fontScale="90000"/>
          </a:bodyPr>
          <a:lstStyle/>
          <a:p>
            <a:r>
              <a:rPr lang="en-US" dirty="0"/>
              <a:t>Digital soil maps on </a:t>
            </a:r>
            <a:r>
              <a:rPr lang="en-US" dirty="0">
                <a:hlinkClick r:id="rId2"/>
              </a:rPr>
              <a:t>LISTmap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6" y="1556792"/>
            <a:ext cx="9000000" cy="44788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956" y="6067695"/>
            <a:ext cx="59922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>
                <a:hlinkClick r:id="rId2"/>
              </a:rPr>
              <a:t>https://maps.thelist.tas.gov.au/listmap/app/list/map?bookmarkId=217895</a:t>
            </a:r>
            <a:endParaRPr lang="en-AU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E2E138-D354-49C4-9FB6-1AC752E98E60}"/>
              </a:ext>
            </a:extLst>
          </p:cNvPr>
          <p:cNvSpPr/>
          <p:nvPr/>
        </p:nvSpPr>
        <p:spPr>
          <a:xfrm>
            <a:off x="395536" y="4293096"/>
            <a:ext cx="46358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b="1" dirty="0"/>
              <a:t>State wide soil attribute maps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 dirty="0"/>
              <a:t>Drainage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 dirty="0"/>
              <a:t>Permeability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 dirty="0"/>
              <a:t>Rooting depth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 dirty="0"/>
              <a:t>pH </a:t>
            </a:r>
          </a:p>
        </p:txBody>
      </p:sp>
    </p:spTree>
    <p:extLst>
      <p:ext uri="{BB962C8B-B14F-4D97-AF65-F5344CB8AC3E}">
        <p14:creationId xmlns:p14="http://schemas.microsoft.com/office/powerpoint/2010/main" val="1505042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08D51E-F0FB-4236-AC28-8F806851D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84785"/>
            <a:ext cx="7886700" cy="4464496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Additional surfaces coming soon (October 2021)…</a:t>
            </a:r>
          </a:p>
          <a:p>
            <a:pPr lvl="1"/>
            <a:r>
              <a:rPr lang="en-AU" dirty="0"/>
              <a:t>Available water capacity</a:t>
            </a:r>
          </a:p>
          <a:p>
            <a:pPr lvl="1"/>
            <a:r>
              <a:rPr lang="en-AU" dirty="0"/>
              <a:t>Bulk Density</a:t>
            </a:r>
          </a:p>
          <a:p>
            <a:pPr lvl="1"/>
            <a:r>
              <a:rPr lang="en-AU" dirty="0"/>
              <a:t>Clay/Sand/Silt (Soil texture)</a:t>
            </a:r>
          </a:p>
          <a:p>
            <a:pPr lvl="1"/>
            <a:r>
              <a:rPr lang="en-AU" dirty="0"/>
              <a:t>Coarse fragments (stone%)</a:t>
            </a:r>
          </a:p>
          <a:p>
            <a:pPr lvl="1"/>
            <a:r>
              <a:rPr lang="en-AU" dirty="0"/>
              <a:t>Electrical conductivity </a:t>
            </a:r>
          </a:p>
          <a:p>
            <a:pPr lvl="1"/>
            <a:r>
              <a:rPr lang="en-AU" dirty="0"/>
              <a:t>Organic Carbon</a:t>
            </a:r>
          </a:p>
          <a:p>
            <a:r>
              <a:rPr lang="en-AU" dirty="0"/>
              <a:t>At various soil depths:</a:t>
            </a:r>
          </a:p>
          <a:p>
            <a:pPr lvl="1"/>
            <a:r>
              <a:rPr lang="en-AU" dirty="0"/>
              <a:t>0-5cm, 5-15cm, 15-30cm, 30-60cm, 60-100cm, 100-200cm</a:t>
            </a:r>
          </a:p>
          <a:p>
            <a:r>
              <a:rPr lang="en-AU" dirty="0"/>
              <a:t>In total – Over 70 additional soil layers to be made available via </a:t>
            </a:r>
            <a:r>
              <a:rPr lang="en-AU" dirty="0" err="1"/>
              <a:t>LISTdata</a:t>
            </a:r>
            <a:r>
              <a:rPr lang="en-AU" dirty="0"/>
              <a:t> download and/or WMS.</a:t>
            </a:r>
          </a:p>
          <a:p>
            <a:pPr marL="0" indent="0">
              <a:buNone/>
            </a:pPr>
            <a:endParaRPr lang="en-AU" dirty="0"/>
          </a:p>
          <a:p>
            <a:pPr lvl="1"/>
            <a:r>
              <a:rPr lang="en-AU" b="1" dirty="0">
                <a:solidFill>
                  <a:srgbClr val="0070C0"/>
                </a:solidFill>
              </a:rPr>
              <a:t>https://spatial.dpipwe.tas.gov.au/naturalassets/Soil/wms</a:t>
            </a:r>
          </a:p>
          <a:p>
            <a:pPr marL="0" indent="0">
              <a:buNone/>
            </a:pPr>
            <a:endParaRPr lang="en-AU" dirty="0"/>
          </a:p>
          <a:p>
            <a:pPr marL="457200" lvl="1" indent="0">
              <a:buNone/>
            </a:pPr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AF91BFE-6BF1-449C-8C0A-FDB09F1E7197}"/>
              </a:ext>
            </a:extLst>
          </p:cNvPr>
          <p:cNvSpPr txBox="1">
            <a:spLocks/>
          </p:cNvSpPr>
          <p:nvPr/>
        </p:nvSpPr>
        <p:spPr>
          <a:xfrm>
            <a:off x="107504" y="1"/>
            <a:ext cx="9036496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120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Digital soil maps on </a:t>
            </a:r>
            <a:r>
              <a:rPr lang="en-US" dirty="0" err="1">
                <a:hlinkClick r:id="rId2"/>
              </a:rPr>
              <a:t>LISTmap</a:t>
            </a:r>
            <a:r>
              <a:rPr lang="en-US" dirty="0"/>
              <a:t> – Future Release!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0047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A64AC-8C43-40DD-BE53-E6E9244F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2"/>
            <a:ext cx="8579296" cy="457832"/>
          </a:xfrm>
        </p:spPr>
        <p:txBody>
          <a:bodyPr>
            <a:noAutofit/>
          </a:bodyPr>
          <a:lstStyle/>
          <a:p>
            <a:r>
              <a:rPr lang="en-AU" sz="3200" b="1" dirty="0">
                <a:solidFill>
                  <a:srgbClr val="0070C0"/>
                </a:solidFill>
                <a:effectLst/>
              </a:rPr>
              <a:t>https://spatial.dpipwe.tas.gov.au/naturalassets/Soil/wms</a:t>
            </a:r>
            <a:br>
              <a:rPr lang="en-AU" sz="3200" b="1" dirty="0">
                <a:solidFill>
                  <a:srgbClr val="0070C0"/>
                </a:solidFill>
              </a:rPr>
            </a:br>
            <a:endParaRPr lang="en-AU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EE8F3A-65F5-49C2-8122-BA5DBEC2E03E}"/>
              </a:ext>
            </a:extLst>
          </p:cNvPr>
          <p:cNvSpPr/>
          <p:nvPr/>
        </p:nvSpPr>
        <p:spPr>
          <a:xfrm>
            <a:off x="0" y="1700808"/>
            <a:ext cx="255577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/>
              <a:t>Import soil attribute layers for use in GIS software via WMS </a:t>
            </a:r>
          </a:p>
          <a:p>
            <a:endParaRPr lang="en-AU" sz="2000" dirty="0"/>
          </a:p>
          <a:p>
            <a:r>
              <a:rPr lang="en-AU" sz="2000" dirty="0"/>
              <a:t>Layers will also be available for download from LIST Open Data: </a:t>
            </a:r>
            <a:r>
              <a:rPr lang="en-AU" dirty="0">
                <a:hlinkClick r:id="rId2"/>
              </a:rPr>
              <a:t>https://listdata.thelist.tas.gov.au/opendata/</a:t>
            </a:r>
            <a:endParaRPr lang="en-AU" dirty="0"/>
          </a:p>
          <a:p>
            <a:endParaRPr lang="en-AU" sz="2000" dirty="0"/>
          </a:p>
          <a:p>
            <a:r>
              <a:rPr lang="en-AU" sz="2000" dirty="0"/>
              <a:t>Official release for October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06DC79-44DE-45C8-8D57-9AD4CCCF7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511" y="1988840"/>
            <a:ext cx="6530985" cy="4708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0075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F8B61C-051D-4826-90D0-F94E67175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94195"/>
            <a:ext cx="8712968" cy="5063805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E30CDD6-1A71-43CA-92F0-BFDCC33C1646}"/>
              </a:ext>
            </a:extLst>
          </p:cNvPr>
          <p:cNvSpPr txBox="1">
            <a:spLocks/>
          </p:cNvSpPr>
          <p:nvPr/>
        </p:nvSpPr>
        <p:spPr>
          <a:xfrm>
            <a:off x="107504" y="1"/>
            <a:ext cx="9036496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120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Digital soil maps on </a:t>
            </a:r>
            <a:r>
              <a:rPr lang="en-US" dirty="0" err="1">
                <a:hlinkClick r:id="rId3"/>
              </a:rPr>
              <a:t>LISTmap</a:t>
            </a:r>
            <a:r>
              <a:rPr lang="en-US" dirty="0"/>
              <a:t> – Future Release!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677C12-02AB-4EE6-9C08-3D9A6112073D}"/>
              </a:ext>
            </a:extLst>
          </p:cNvPr>
          <p:cNvSpPr/>
          <p:nvPr/>
        </p:nvSpPr>
        <p:spPr>
          <a:xfrm>
            <a:off x="176469" y="1517196"/>
            <a:ext cx="78502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b="1" dirty="0">
                <a:hlinkClick r:id="rId4"/>
              </a:rPr>
              <a:t>https://nrmdatalibrary.dpipwe.tas.gov.au/FactSheets/WfW/ListMapUserNotes/Inventory_DSM_Tas.pdf</a:t>
            </a:r>
            <a:endParaRPr lang="en-AU" sz="1200" b="1" dirty="0"/>
          </a:p>
        </p:txBody>
      </p:sp>
    </p:spTree>
    <p:extLst>
      <p:ext uri="{BB962C8B-B14F-4D97-AF65-F5344CB8AC3E}">
        <p14:creationId xmlns:p14="http://schemas.microsoft.com/office/powerpoint/2010/main" val="63645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Mapping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9001"/>
            <a:ext cx="8229600" cy="3917032"/>
          </a:xfrm>
        </p:spPr>
        <p:txBody>
          <a:bodyPr/>
          <a:lstStyle/>
          <a:p>
            <a:r>
              <a:rPr lang="en-US" dirty="0"/>
              <a:t>607 temperature sensors</a:t>
            </a:r>
            <a:br>
              <a:rPr lang="en-US" dirty="0"/>
            </a:br>
            <a:r>
              <a:rPr lang="en-US" dirty="0"/>
              <a:t>record data every 10-30 minutes</a:t>
            </a:r>
          </a:p>
          <a:p>
            <a:r>
              <a:rPr lang="en-US" dirty="0"/>
              <a:t>Link to BoM long-term averages</a:t>
            </a:r>
          </a:p>
          <a:p>
            <a:r>
              <a:rPr lang="en-US" dirty="0"/>
              <a:t>Use highly accurate climate models to map long-term </a:t>
            </a:r>
            <a:br>
              <a:rPr lang="en-US" dirty="0"/>
            </a:br>
            <a:r>
              <a:rPr lang="en-US" dirty="0"/>
              <a:t>		temperature across the landscape to assess 		crop growing-degree days, frost-risk, chill-hours.</a:t>
            </a:r>
          </a:p>
        </p:txBody>
      </p:sp>
      <p:pic>
        <p:nvPicPr>
          <p:cNvPr id="4" name="Picture 3" descr="2011-07-29 12.51.3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5" y="4122841"/>
            <a:ext cx="2013804" cy="2685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IMAG000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379" y="1565643"/>
            <a:ext cx="3239901" cy="1939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6785" y="4813406"/>
            <a:ext cx="1171704" cy="1303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Content Placeholder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7841893" cy="613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6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11664"/>
          </a:xfrm>
        </p:spPr>
        <p:txBody>
          <a:bodyPr/>
          <a:lstStyle/>
          <a:p>
            <a:r>
              <a:rPr lang="en-US" dirty="0"/>
              <a:t>State Climate Outputs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381" y="1398523"/>
            <a:ext cx="8229600" cy="3917032"/>
          </a:xfrm>
        </p:spPr>
        <p:txBody>
          <a:bodyPr/>
          <a:lstStyle/>
          <a:p>
            <a:endParaRPr lang="en-AU"/>
          </a:p>
        </p:txBody>
      </p:sp>
      <p:grpSp>
        <p:nvGrpSpPr>
          <p:cNvPr id="5" name="Group 4"/>
          <p:cNvGrpSpPr/>
          <p:nvPr/>
        </p:nvGrpSpPr>
        <p:grpSpPr>
          <a:xfrm>
            <a:off x="82685" y="1075289"/>
            <a:ext cx="9017389" cy="4860000"/>
            <a:chOff x="107504" y="1276967"/>
            <a:chExt cx="9017389" cy="48600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276967"/>
              <a:ext cx="4336977" cy="486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3979" y="1276967"/>
              <a:ext cx="4310914" cy="486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804" y="1340768"/>
              <a:ext cx="2238375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5961" y="1340768"/>
              <a:ext cx="2266950" cy="103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82686" y="1075289"/>
            <a:ext cx="9017388" cy="4860000"/>
            <a:chOff x="107505" y="1276967"/>
            <a:chExt cx="9017388" cy="4860000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5" y="1276967"/>
              <a:ext cx="4336976" cy="486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857" y="1276967"/>
              <a:ext cx="4318036" cy="486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1604" y="1431255"/>
              <a:ext cx="1933575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6936" y="1431255"/>
              <a:ext cx="1905000" cy="103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82684" y="1067081"/>
            <a:ext cx="9036497" cy="4868207"/>
            <a:chOff x="107503" y="1268759"/>
            <a:chExt cx="9036497" cy="4868207"/>
          </a:xfrm>
        </p:grpSpPr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3" y="1268759"/>
              <a:ext cx="4336977" cy="48682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405" y="1340768"/>
              <a:ext cx="2543175" cy="65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3979" y="1272861"/>
              <a:ext cx="4330021" cy="48641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63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3636" y="1398523"/>
              <a:ext cx="163830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453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44824"/>
            <a:ext cx="8686800" cy="391703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What is LIST and </a:t>
            </a:r>
            <a:r>
              <a:rPr lang="en-US" dirty="0" err="1"/>
              <a:t>LISTmap</a:t>
            </a:r>
            <a:endParaRPr lang="en-US" dirty="0"/>
          </a:p>
          <a:p>
            <a:endParaRPr lang="en-US" dirty="0"/>
          </a:p>
          <a:p>
            <a:r>
              <a:rPr lang="en-US" sz="2400" dirty="0"/>
              <a:t>Overview of current and future  mapping projects for use in </a:t>
            </a:r>
            <a:r>
              <a:rPr lang="en-US" sz="2400" dirty="0" err="1"/>
              <a:t>LISTmap</a:t>
            </a:r>
            <a:endParaRPr lang="en-US" sz="2400" dirty="0"/>
          </a:p>
          <a:p>
            <a:endParaRPr lang="en-US" dirty="0"/>
          </a:p>
          <a:p>
            <a:pPr lvl="1"/>
            <a:r>
              <a:rPr lang="en-US" dirty="0"/>
              <a:t>Digital soil maps</a:t>
            </a:r>
          </a:p>
          <a:p>
            <a:endParaRPr lang="en-US" dirty="0"/>
          </a:p>
          <a:p>
            <a:pPr lvl="1"/>
            <a:r>
              <a:rPr lang="en-US" dirty="0"/>
              <a:t>Climate maps</a:t>
            </a:r>
          </a:p>
          <a:p>
            <a:endParaRPr lang="en-US" dirty="0"/>
          </a:p>
          <a:p>
            <a:pPr lvl="1"/>
            <a:r>
              <a:rPr lang="en-US" dirty="0"/>
              <a:t>Enterprise crop suitability maps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CASE STUDY!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5890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7504" y="1"/>
            <a:ext cx="9036496" cy="548680"/>
          </a:xfrm>
        </p:spPr>
        <p:txBody>
          <a:bodyPr>
            <a:normAutofit fontScale="90000"/>
          </a:bodyPr>
          <a:lstStyle/>
          <a:p>
            <a:r>
              <a:rPr lang="en-US" dirty="0"/>
              <a:t>Climate maps on </a:t>
            </a:r>
            <a:r>
              <a:rPr lang="en-US" dirty="0" err="1">
                <a:hlinkClick r:id="rId2"/>
              </a:rPr>
              <a:t>LISTmap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6" y="1556792"/>
            <a:ext cx="9000000" cy="44671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037631"/>
            <a:ext cx="53823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>
                <a:hlinkClick r:id="rId2"/>
              </a:rPr>
              <a:t>https://maps.thelist.tas.gov.au/listmap/app/list/map?bookmarkId=217896</a:t>
            </a:r>
            <a:endParaRPr lang="en-AU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7DC41F-07E0-466C-A07D-7D5FBE536BC0}"/>
              </a:ext>
            </a:extLst>
          </p:cNvPr>
          <p:cNvSpPr/>
          <p:nvPr/>
        </p:nvSpPr>
        <p:spPr>
          <a:xfrm>
            <a:off x="251520" y="4293096"/>
            <a:ext cx="3037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b="1" dirty="0"/>
              <a:t>State wide climate maps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 dirty="0"/>
              <a:t> Annual mean number of frost days,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 dirty="0"/>
              <a:t>Monthly </a:t>
            </a:r>
            <a:r>
              <a:rPr lang="en-AU" sz="1600" dirty="0" err="1"/>
              <a:t>Tmax</a:t>
            </a:r>
            <a:r>
              <a:rPr lang="en-AU" sz="1600" dirty="0"/>
              <a:t>/</a:t>
            </a:r>
            <a:r>
              <a:rPr lang="en-AU" sz="1600" dirty="0" err="1"/>
              <a:t>Tmins</a:t>
            </a:r>
            <a:r>
              <a:rPr lang="en-AU" sz="1600" dirty="0"/>
              <a:t>/Rainfall, Growing Degree Days, Chill hours</a:t>
            </a:r>
          </a:p>
        </p:txBody>
      </p:sp>
    </p:spTree>
    <p:extLst>
      <p:ext uri="{BB962C8B-B14F-4D97-AF65-F5344CB8AC3E}">
        <p14:creationId xmlns:p14="http://schemas.microsoft.com/office/powerpoint/2010/main" val="1054772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08D51E-F0FB-4236-AC28-8F806851D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28800"/>
            <a:ext cx="7886700" cy="4841067"/>
          </a:xfrm>
        </p:spPr>
        <p:txBody>
          <a:bodyPr>
            <a:normAutofit/>
          </a:bodyPr>
          <a:lstStyle/>
          <a:p>
            <a:r>
              <a:rPr lang="en-AU" dirty="0"/>
              <a:t>Additional surfaces coming soon (October 2021)…</a:t>
            </a:r>
          </a:p>
          <a:p>
            <a:pPr lvl="1"/>
            <a:r>
              <a:rPr lang="en-AU" dirty="0"/>
              <a:t>Frost risk</a:t>
            </a:r>
          </a:p>
          <a:p>
            <a:pPr lvl="1"/>
            <a:r>
              <a:rPr lang="en-AU" dirty="0"/>
              <a:t>Heat risk</a:t>
            </a:r>
          </a:p>
          <a:p>
            <a:pPr lvl="1"/>
            <a:r>
              <a:rPr lang="en-AU" dirty="0"/>
              <a:t>Rainfall</a:t>
            </a:r>
          </a:p>
          <a:p>
            <a:pPr lvl="1"/>
            <a:r>
              <a:rPr lang="en-AU" dirty="0"/>
              <a:t>Monthly </a:t>
            </a:r>
            <a:r>
              <a:rPr lang="en-AU" dirty="0" err="1"/>
              <a:t>Tmax</a:t>
            </a:r>
            <a:r>
              <a:rPr lang="en-AU" dirty="0"/>
              <a:t>/</a:t>
            </a:r>
            <a:r>
              <a:rPr lang="en-AU" dirty="0" err="1"/>
              <a:t>Tmin</a:t>
            </a:r>
            <a:endParaRPr lang="en-AU" dirty="0"/>
          </a:p>
          <a:p>
            <a:r>
              <a:rPr lang="en-AU" dirty="0"/>
              <a:t>For various temperature thresholds and periods.</a:t>
            </a:r>
          </a:p>
          <a:p>
            <a:r>
              <a:rPr lang="en-AU" dirty="0"/>
              <a:t>Linked to Climate Change scenario’s to 2030 &amp; 2050</a:t>
            </a:r>
          </a:p>
          <a:p>
            <a:r>
              <a:rPr lang="en-AU" dirty="0"/>
              <a:t>In total – over 200 additional climate layers to be made available via </a:t>
            </a:r>
            <a:r>
              <a:rPr lang="en-AU" dirty="0" err="1"/>
              <a:t>LISTdata</a:t>
            </a:r>
            <a:r>
              <a:rPr lang="en-AU" dirty="0"/>
              <a:t> download and/or WMS:</a:t>
            </a:r>
          </a:p>
          <a:p>
            <a:pPr marL="0" indent="0">
              <a:buNone/>
            </a:pPr>
            <a:endParaRPr lang="en-AU" dirty="0"/>
          </a:p>
          <a:p>
            <a:pPr lvl="1"/>
            <a:r>
              <a:rPr lang="en-AU" b="1" dirty="0">
                <a:solidFill>
                  <a:srgbClr val="0070C0"/>
                </a:solidFill>
              </a:rPr>
              <a:t>https://spatial.dpipwe.tas.gov.au/naturalassets/Climate/wms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DBB93A6-182A-413F-98B6-9BC81AE13650}"/>
              </a:ext>
            </a:extLst>
          </p:cNvPr>
          <p:cNvSpPr txBox="1">
            <a:spLocks/>
          </p:cNvSpPr>
          <p:nvPr/>
        </p:nvSpPr>
        <p:spPr>
          <a:xfrm>
            <a:off x="107504" y="1"/>
            <a:ext cx="9036496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120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Climate maps on </a:t>
            </a:r>
            <a:r>
              <a:rPr lang="en-US" dirty="0" err="1">
                <a:hlinkClick r:id="rId2"/>
              </a:rPr>
              <a:t>LISTmap</a:t>
            </a:r>
            <a:r>
              <a:rPr lang="en-US" dirty="0"/>
              <a:t> – Future Release!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34479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A64AC-8C43-40DD-BE53-E6E9244F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2"/>
            <a:ext cx="8579296" cy="457832"/>
          </a:xfrm>
        </p:spPr>
        <p:txBody>
          <a:bodyPr>
            <a:noAutofit/>
          </a:bodyPr>
          <a:lstStyle/>
          <a:p>
            <a:r>
              <a:rPr lang="en-AU" sz="3200" b="1" dirty="0">
                <a:solidFill>
                  <a:srgbClr val="0070C0"/>
                </a:solidFill>
                <a:effectLst/>
              </a:rPr>
              <a:t>https://spatial.dpipwe.tas.gov.au/naturalassets/Climate/wms</a:t>
            </a:r>
            <a:br>
              <a:rPr lang="en-AU" sz="3200" b="1" dirty="0">
                <a:solidFill>
                  <a:srgbClr val="0070C0"/>
                </a:solidFill>
              </a:rPr>
            </a:br>
            <a:endParaRPr lang="en-AU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DE7E1D-2A4D-4927-AAA4-34D7FF0BA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63" y="2204864"/>
            <a:ext cx="6578733" cy="4565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EE8F3A-65F5-49C2-8122-BA5DBEC2E03E}"/>
              </a:ext>
            </a:extLst>
          </p:cNvPr>
          <p:cNvSpPr/>
          <p:nvPr/>
        </p:nvSpPr>
        <p:spPr>
          <a:xfrm>
            <a:off x="0" y="1502688"/>
            <a:ext cx="241176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/>
              <a:t>Import climate layers for use in GIS software via WMS  (or download from LIST Open Data: </a:t>
            </a:r>
            <a:r>
              <a:rPr lang="en-AU" sz="2000" dirty="0">
                <a:hlinkClick r:id="rId3"/>
              </a:rPr>
              <a:t>https://listdata.thelist.tas.gov.au/opendata/</a:t>
            </a:r>
            <a:r>
              <a:rPr lang="en-AU" sz="2000" dirty="0"/>
              <a:t>)</a:t>
            </a:r>
          </a:p>
          <a:p>
            <a:pPr lvl="1"/>
            <a:endParaRPr lang="en-AU" sz="2000" dirty="0"/>
          </a:p>
          <a:p>
            <a:r>
              <a:rPr lang="en-AU" sz="2000" dirty="0"/>
              <a:t>over 200 individual climate layers available</a:t>
            </a:r>
          </a:p>
          <a:p>
            <a:endParaRPr lang="en-AU" sz="2000" dirty="0"/>
          </a:p>
          <a:p>
            <a:r>
              <a:rPr lang="en-AU" sz="2000" dirty="0"/>
              <a:t>Official release for October 2021</a:t>
            </a:r>
          </a:p>
          <a:p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3396119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E30CDD6-1A71-43CA-92F0-BFDCC33C1646}"/>
              </a:ext>
            </a:extLst>
          </p:cNvPr>
          <p:cNvSpPr txBox="1">
            <a:spLocks/>
          </p:cNvSpPr>
          <p:nvPr/>
        </p:nvSpPr>
        <p:spPr>
          <a:xfrm>
            <a:off x="107504" y="1"/>
            <a:ext cx="9036496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120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Digital climate maps on </a:t>
            </a:r>
            <a:r>
              <a:rPr lang="en-US" dirty="0" err="1">
                <a:hlinkClick r:id="rId2"/>
              </a:rPr>
              <a:t>LISTmap</a:t>
            </a:r>
            <a:r>
              <a:rPr lang="en-US" dirty="0"/>
              <a:t> – Future Release!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677C12-02AB-4EE6-9C08-3D9A6112073D}"/>
              </a:ext>
            </a:extLst>
          </p:cNvPr>
          <p:cNvSpPr/>
          <p:nvPr/>
        </p:nvSpPr>
        <p:spPr>
          <a:xfrm>
            <a:off x="176469" y="1517196"/>
            <a:ext cx="78502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b="1" dirty="0">
                <a:hlinkClick r:id="rId3"/>
              </a:rPr>
              <a:t>https://nrmdatalibrary.dpipwe.tas.gov.au/FactSheets/WfW/ListMapUserNotes/Inventory_DCM_Tas.pdf</a:t>
            </a:r>
            <a:endParaRPr lang="en-AU" sz="1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9D6712-EDFD-4FA3-8D37-1D1AC031E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" y="1794194"/>
            <a:ext cx="8943975" cy="501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16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Enterprise Crop Suitability Mapping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6512"/>
            <a:ext cx="8229600" cy="391703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Derived from Digital Soil Mapping and Climate Modelling </a:t>
            </a:r>
          </a:p>
          <a:p>
            <a:endParaRPr lang="en-US" dirty="0"/>
          </a:p>
          <a:p>
            <a:r>
              <a:rPr lang="en-US" dirty="0"/>
              <a:t>Helps farmers and investors target potential areas at a Regional Level, to determine its suitability to diversify, establish or intensify certain crops</a:t>
            </a:r>
          </a:p>
          <a:p>
            <a:endParaRPr lang="en-US" dirty="0"/>
          </a:p>
          <a:p>
            <a:r>
              <a:rPr lang="en-US" dirty="0"/>
              <a:t>The mapping matches the known soil and climate requirements of a range of crops to different areas</a:t>
            </a:r>
          </a:p>
          <a:p>
            <a:endParaRPr lang="en-US" dirty="0"/>
          </a:p>
          <a:p>
            <a:r>
              <a:rPr lang="en-US" dirty="0"/>
              <a:t>The maps identify risks or impediments to growing each crop, and identifies the most likely areas that a crop will succeed to then target areas for further, more detailed investigations………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5517232"/>
            <a:ext cx="4176464" cy="1245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4321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7504" y="1"/>
            <a:ext cx="9036496" cy="548680"/>
          </a:xfrm>
        </p:spPr>
        <p:txBody>
          <a:bodyPr>
            <a:normAutofit fontScale="90000"/>
          </a:bodyPr>
          <a:lstStyle/>
          <a:p>
            <a:r>
              <a:rPr lang="en-US" dirty="0"/>
              <a:t>Suitability Rulesets (x 23)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295042" y="499777"/>
            <a:ext cx="1974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Cherries</a:t>
            </a:r>
            <a:endParaRPr lang="en-AU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156" y="3645024"/>
            <a:ext cx="1974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Potatoes</a:t>
            </a:r>
            <a:endParaRPr lang="en-A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596336" y="1706031"/>
            <a:ext cx="133645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Enterprise Suitability Rulesets</a:t>
            </a:r>
          </a:p>
          <a:p>
            <a:endParaRPr lang="en-US" sz="1400" dirty="0"/>
          </a:p>
          <a:p>
            <a:r>
              <a:rPr lang="en-US" sz="1400" dirty="0"/>
              <a:t>Use ‘most-limiting factor’, (Klingebiel and Montgomery 1961)</a:t>
            </a:r>
          </a:p>
          <a:p>
            <a:endParaRPr lang="en-US" sz="1400" dirty="0"/>
          </a:p>
          <a:p>
            <a:r>
              <a:rPr lang="en-US" sz="1400" dirty="0"/>
              <a:t>Incorporates management considerations</a:t>
            </a:r>
          </a:p>
          <a:p>
            <a:endParaRPr lang="en-US" sz="1400" dirty="0"/>
          </a:p>
          <a:p>
            <a:r>
              <a:rPr lang="en-US" sz="1400" dirty="0"/>
              <a:t>Developed by TIA (literature, industry,  agronomists, workshops)</a:t>
            </a:r>
            <a:endParaRPr lang="en-AU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590" y="4745"/>
            <a:ext cx="788409" cy="784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9A2455-9C13-47AF-AAD6-7DB661E9E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751959"/>
            <a:ext cx="6866038" cy="29246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BE9184-68C1-4A6C-8336-F1FC83459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890076"/>
            <a:ext cx="6866038" cy="28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18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Enterprise Suitability – 20 Crops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568" y="2157949"/>
            <a:ext cx="2520280" cy="39512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Rye Grass</a:t>
            </a:r>
          </a:p>
          <a:p>
            <a:r>
              <a:rPr lang="en-US" dirty="0"/>
              <a:t>Linseed</a:t>
            </a:r>
          </a:p>
          <a:p>
            <a:r>
              <a:rPr lang="en-US" dirty="0"/>
              <a:t>Industrial Hemp</a:t>
            </a:r>
          </a:p>
          <a:p>
            <a:r>
              <a:rPr lang="en-US" dirty="0"/>
              <a:t>Lucerne</a:t>
            </a:r>
          </a:p>
          <a:p>
            <a:r>
              <a:rPr lang="en-US" dirty="0"/>
              <a:t>Poppies</a:t>
            </a:r>
          </a:p>
          <a:p>
            <a:r>
              <a:rPr lang="en-US" dirty="0"/>
              <a:t>Carrot Seed</a:t>
            </a:r>
          </a:p>
          <a:p>
            <a:r>
              <a:rPr lang="en-US" dirty="0"/>
              <a:t>Carrots</a:t>
            </a:r>
          </a:p>
          <a:p>
            <a:r>
              <a:rPr lang="en-US" dirty="0"/>
              <a:t>Hazelnuts</a:t>
            </a:r>
          </a:p>
          <a:p>
            <a:r>
              <a:rPr lang="en-US" dirty="0"/>
              <a:t>Pyrethrum</a:t>
            </a:r>
          </a:p>
          <a:p>
            <a:r>
              <a:rPr lang="en-US" dirty="0"/>
              <a:t>Potatoes</a:t>
            </a:r>
          </a:p>
          <a:p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100082" y="2147605"/>
            <a:ext cx="4712278" cy="39512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Barley</a:t>
            </a:r>
          </a:p>
          <a:p>
            <a:r>
              <a:rPr lang="en-US" dirty="0"/>
              <a:t>Olives</a:t>
            </a:r>
          </a:p>
          <a:p>
            <a:r>
              <a:rPr lang="en-US" dirty="0"/>
              <a:t>Blueberries</a:t>
            </a:r>
          </a:p>
          <a:p>
            <a:r>
              <a:rPr lang="en-US" dirty="0"/>
              <a:t>Raspberries</a:t>
            </a:r>
          </a:p>
          <a:p>
            <a:r>
              <a:rPr lang="en-US" dirty="0"/>
              <a:t>Strawberries</a:t>
            </a:r>
          </a:p>
          <a:p>
            <a:r>
              <a:rPr lang="en-US" dirty="0"/>
              <a:t>Cherries</a:t>
            </a:r>
          </a:p>
          <a:p>
            <a:r>
              <a:rPr lang="en-US" dirty="0"/>
              <a:t>Wine Grapes (Sparkling)</a:t>
            </a:r>
          </a:p>
          <a:p>
            <a:r>
              <a:rPr lang="en-US" dirty="0"/>
              <a:t>Wine Grapes (Table)</a:t>
            </a:r>
          </a:p>
          <a:p>
            <a:r>
              <a:rPr lang="en-US" dirty="0"/>
              <a:t>Wheat</a:t>
            </a:r>
          </a:p>
          <a:p>
            <a:r>
              <a:rPr lang="en-US" dirty="0"/>
              <a:t>Onion</a:t>
            </a:r>
          </a:p>
          <a:p>
            <a:r>
              <a:rPr lang="en-US" dirty="0"/>
              <a:t>Forestry Tree Species</a:t>
            </a:r>
          </a:p>
          <a:p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1556792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Range of Broad-acre and Perennial Horticulture Crops…….</a:t>
            </a:r>
            <a:endParaRPr lang="en-AU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2070082"/>
            <a:ext cx="2712301" cy="2034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411"/>
          <a:stretch/>
        </p:blipFill>
        <p:spPr>
          <a:xfrm>
            <a:off x="6156176" y="4581128"/>
            <a:ext cx="2771800" cy="1528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5877272"/>
            <a:ext cx="5697125" cy="812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0587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7504" y="1"/>
            <a:ext cx="9036496" cy="548680"/>
          </a:xfrm>
        </p:spPr>
        <p:txBody>
          <a:bodyPr>
            <a:normAutofit fontScale="90000"/>
          </a:bodyPr>
          <a:lstStyle/>
          <a:p>
            <a:r>
              <a:rPr lang="en-US" dirty="0"/>
              <a:t>Enterprise Suitability Maps on </a:t>
            </a:r>
            <a:r>
              <a:rPr lang="en-US" dirty="0">
                <a:hlinkClick r:id="rId2"/>
              </a:rPr>
              <a:t>LISTmap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556792"/>
            <a:ext cx="9000000" cy="4471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028579"/>
            <a:ext cx="5526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>
                <a:hlinkClick r:id="rId4"/>
              </a:rPr>
              <a:t>https://maps.thelist.tas.gov.au/listmap/app/list/map?bookmarkId=536581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968065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262" y="102478"/>
            <a:ext cx="8435280" cy="1111664"/>
          </a:xfrm>
        </p:spPr>
        <p:txBody>
          <a:bodyPr>
            <a:normAutofit fontScale="90000"/>
          </a:bodyPr>
          <a:lstStyle/>
          <a:p>
            <a:r>
              <a:rPr lang="en-US" dirty="0"/>
              <a:t>Enterprise Suitability Assessment – Table Wine Grapes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6372200" y="170080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www.thelist.tas.gov.au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6480212" y="2226236"/>
            <a:ext cx="21602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spatial functionality – zoom, overlay, change base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23 crop maps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point and click to identify soil and climate limitations or management considerations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40F3FE-5F30-4D64-8B16-F12891C3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"/>
          <a:stretch/>
        </p:blipFill>
        <p:spPr>
          <a:xfrm>
            <a:off x="17332" y="1556792"/>
            <a:ext cx="6048672" cy="4610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9078F3-8E4A-470B-9BE7-C5D41C5FC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4" y="1556792"/>
            <a:ext cx="6048000" cy="462933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9130C07-7FA4-491D-B10D-E3290BD9661E}"/>
              </a:ext>
            </a:extLst>
          </p:cNvPr>
          <p:cNvGrpSpPr/>
          <p:nvPr/>
        </p:nvGrpSpPr>
        <p:grpSpPr>
          <a:xfrm>
            <a:off x="18548" y="1556792"/>
            <a:ext cx="6047455" cy="5156663"/>
            <a:chOff x="18548" y="1556792"/>
            <a:chExt cx="6047455" cy="51566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8A0F5E-4138-4002-8F80-B31903F20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48" y="1556792"/>
              <a:ext cx="6047455" cy="515666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346F25A-1E4F-412B-817B-272093D5BFDC}"/>
                </a:ext>
              </a:extLst>
            </p:cNvPr>
            <p:cNvSpPr/>
            <p:nvPr/>
          </p:nvSpPr>
          <p:spPr>
            <a:xfrm>
              <a:off x="3923928" y="5175193"/>
              <a:ext cx="648072" cy="2520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407575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1"/>
            <a:ext cx="3645623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622" y="857250"/>
            <a:ext cx="3670516" cy="5143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958" y="857250"/>
            <a:ext cx="3666043" cy="51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4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A37A3-7FA4-49C3-BC52-3BD01FC6E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About the LIST (and </a:t>
            </a:r>
            <a:r>
              <a:rPr lang="en-AU" dirty="0" err="1"/>
              <a:t>LISTmap</a:t>
            </a:r>
            <a:r>
              <a:rPr lang="en-AU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B92D7-4D5C-430B-883C-9BE1C24F3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673" y="1600200"/>
            <a:ext cx="3399215" cy="4853135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The LIST (Land Information System Tasmania) is a whole-of-government online infrastructure that helps you find and use information about land and property in Tasmania.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Key services include:</a:t>
            </a:r>
          </a:p>
          <a:p>
            <a:pPr lvl="1"/>
            <a:r>
              <a:rPr lang="en-AU" dirty="0"/>
              <a:t>Properties &amp; Titles -  Provides options for searching and obtaining a range of documents relating to Tasmanian land titles and other property information. </a:t>
            </a:r>
          </a:p>
          <a:p>
            <a:pPr lvl="1"/>
            <a:r>
              <a:rPr lang="en-AU" dirty="0" err="1"/>
              <a:t>LISTdata</a:t>
            </a:r>
            <a:r>
              <a:rPr lang="en-AU" dirty="0"/>
              <a:t> - Information about Tasmanian spatial datasets.</a:t>
            </a:r>
          </a:p>
          <a:p>
            <a:pPr lvl="1"/>
            <a:r>
              <a:rPr lang="en-AU" dirty="0" err="1"/>
              <a:t>LISTmap</a:t>
            </a:r>
            <a:r>
              <a:rPr lang="en-AU" dirty="0"/>
              <a:t> – Online web mapping application that enables viewing of many Tasmanian spatial datasets.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A18F92-5E15-4833-805D-601AF3A96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598876"/>
            <a:ext cx="5415439" cy="51364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50E1E0-FA9E-4D2C-9D56-B76B76660019}"/>
              </a:ext>
            </a:extLst>
          </p:cNvPr>
          <p:cNvSpPr txBox="1"/>
          <p:nvPr/>
        </p:nvSpPr>
        <p:spPr>
          <a:xfrm>
            <a:off x="28019" y="6314835"/>
            <a:ext cx="5775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dirty="0">
                <a:hlinkClick r:id="rId4"/>
              </a:rPr>
              <a:t>https://www.thelist.tas.gov.au/app/content/home/</a:t>
            </a:r>
            <a:r>
              <a:rPr lang="en-AU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2827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Additional (New) Crops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221" y="2132856"/>
            <a:ext cx="8229600" cy="3917032"/>
          </a:xfrm>
        </p:spPr>
        <p:txBody>
          <a:bodyPr>
            <a:normAutofit/>
          </a:bodyPr>
          <a:lstStyle/>
          <a:p>
            <a:r>
              <a:rPr lang="en-AU" dirty="0"/>
              <a:t>Pasture species:</a:t>
            </a:r>
          </a:p>
          <a:p>
            <a:pPr lvl="1"/>
            <a:r>
              <a:rPr lang="en-AU" dirty="0"/>
              <a:t>Red Clover</a:t>
            </a:r>
          </a:p>
          <a:p>
            <a:pPr lvl="1"/>
            <a:r>
              <a:rPr lang="en-AU" dirty="0"/>
              <a:t>Strawberry Clover</a:t>
            </a:r>
          </a:p>
          <a:p>
            <a:pPr lvl="1"/>
            <a:r>
              <a:rPr lang="en-AU" dirty="0"/>
              <a:t>Cocksfoot Continental</a:t>
            </a:r>
          </a:p>
          <a:p>
            <a:pPr lvl="1"/>
            <a:r>
              <a:rPr lang="en-AU" dirty="0"/>
              <a:t>Cocksfoot Mediterranean</a:t>
            </a:r>
          </a:p>
          <a:p>
            <a:pPr lvl="1"/>
            <a:r>
              <a:rPr lang="en-AU" dirty="0"/>
              <a:t>Tall Fescue Continental</a:t>
            </a:r>
          </a:p>
          <a:p>
            <a:pPr lvl="1"/>
            <a:r>
              <a:rPr lang="en-AU" dirty="0"/>
              <a:t>Tall fescue Mediterranean</a:t>
            </a:r>
          </a:p>
          <a:p>
            <a:pPr lvl="1"/>
            <a:r>
              <a:rPr lang="en-AU" dirty="0"/>
              <a:t>Phalaris</a:t>
            </a:r>
          </a:p>
        </p:txBody>
      </p:sp>
    </p:spTree>
    <p:extLst>
      <p:ext uri="{BB962C8B-B14F-4D97-AF65-F5344CB8AC3E}">
        <p14:creationId xmlns:p14="http://schemas.microsoft.com/office/powerpoint/2010/main" val="2918754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54143" y="2235874"/>
            <a:ext cx="8173416" cy="3846852"/>
            <a:chOff x="467544" y="2676843"/>
            <a:chExt cx="8496944" cy="3992517"/>
          </a:xfrm>
        </p:grpSpPr>
        <p:sp>
          <p:nvSpPr>
            <p:cNvPr id="7" name="Rectangle 6"/>
            <p:cNvSpPr/>
            <p:nvPr/>
          </p:nvSpPr>
          <p:spPr>
            <a:xfrm>
              <a:off x="3851920" y="2953843"/>
              <a:ext cx="1872208" cy="3425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white"/>
                </a:solidFill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953843"/>
              <a:ext cx="3460180" cy="3425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2953843"/>
              <a:ext cx="3384376" cy="3715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ight Arrow 9"/>
            <p:cNvSpPr/>
            <p:nvPr/>
          </p:nvSpPr>
          <p:spPr>
            <a:xfrm>
              <a:off x="4139952" y="3649998"/>
              <a:ext cx="9784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white"/>
                </a:solidFill>
              </a:endParaRPr>
            </a:p>
          </p:txBody>
        </p:sp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4898059"/>
              <a:ext cx="933450" cy="1419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544" y="2676843"/>
              <a:ext cx="84969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i="1" dirty="0">
                  <a:solidFill>
                    <a:prstClr val="black"/>
                  </a:solidFill>
                  <a:latin typeface="Arial" pitchFamily="34" charset="0"/>
                </a:rPr>
                <a:t>Mean frost risk days per year: 2070-2099</a:t>
              </a:r>
              <a:endParaRPr lang="en-AU" sz="1200" b="1" i="1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25526" y="2953843"/>
              <a:ext cx="1944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Arial" pitchFamily="34" charset="0"/>
                </a:rPr>
                <a:t>Climate futures surface</a:t>
              </a:r>
              <a:endParaRPr lang="en-AU" sz="1200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12160" y="3002468"/>
              <a:ext cx="2520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Arial" pitchFamily="34" charset="0"/>
                </a:rPr>
                <a:t>Improved climate futures surface</a:t>
              </a:r>
              <a:endParaRPr lang="en-AU" sz="1200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15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Climate change and land suitability </a:t>
            </a:r>
            <a:endParaRPr lang="en-AU" sz="3600" dirty="0"/>
          </a:p>
        </p:txBody>
      </p:sp>
      <p:sp>
        <p:nvSpPr>
          <p:cNvPr id="16" name="Rectangle 15"/>
          <p:cNvSpPr/>
          <p:nvPr/>
        </p:nvSpPr>
        <p:spPr>
          <a:xfrm>
            <a:off x="88740" y="1702318"/>
            <a:ext cx="9037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</a:rPr>
              <a:t>Projected changes in Enterprise Suitability Areas using Climate Futures. Will frost risk become less prevalent???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766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7504" y="332656"/>
            <a:ext cx="9036496" cy="548680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Climate Enterprise Suitability Maps on </a:t>
            </a:r>
            <a:r>
              <a:rPr lang="en-US" dirty="0">
                <a:hlinkClick r:id="rId3"/>
              </a:rPr>
              <a:t>LISTmap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5" y="1556792"/>
            <a:ext cx="9000000" cy="44694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62" y="3933056"/>
            <a:ext cx="29753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Projected crop suitability - 2030 and 2050: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Barley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Poppies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Potatoes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Table wine grapes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Sparkling wine grapes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Wheat</a:t>
            </a:r>
          </a:p>
          <a:p>
            <a:endParaRPr lang="en-AU" sz="1200" dirty="0"/>
          </a:p>
          <a:p>
            <a:r>
              <a:rPr lang="en-AU" sz="1200" dirty="0"/>
              <a:t>Remaining crops by  October 2021</a:t>
            </a:r>
          </a:p>
        </p:txBody>
      </p:sp>
      <p:sp>
        <p:nvSpPr>
          <p:cNvPr id="3" name="Rectangle 2"/>
          <p:cNvSpPr/>
          <p:nvPr/>
        </p:nvSpPr>
        <p:spPr>
          <a:xfrm>
            <a:off x="-36512" y="6026244"/>
            <a:ext cx="5166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>
                <a:hlinkClick r:id="rId3"/>
              </a:rPr>
              <a:t>https://maps.thelist.tas.gov.au/listmap/app/list/map?bookmarkId=217894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101431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373"/>
            <a:ext cx="8229600" cy="1111664"/>
          </a:xfrm>
        </p:spPr>
        <p:txBody>
          <a:bodyPr/>
          <a:lstStyle/>
          <a:p>
            <a:r>
              <a:rPr lang="en-US" dirty="0"/>
              <a:t>Land (Enterprise) Versatility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152" y="1628800"/>
            <a:ext cx="3466728" cy="391703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Combining suitability mapping for all 23 enterprises can give an indication of the land’s versatility</a:t>
            </a:r>
          </a:p>
          <a:p>
            <a:r>
              <a:rPr lang="en-AU" dirty="0"/>
              <a:t>An index depicting enterprise crop versatility as Very High, High, Moderate, Moderate-Low, Low or Very Low</a:t>
            </a:r>
          </a:p>
          <a:p>
            <a:r>
              <a:rPr lang="en-US" dirty="0"/>
              <a:t>Identifies land that is suited to a wide range of enterprises</a:t>
            </a:r>
          </a:p>
          <a:p>
            <a:endParaRPr lang="en-US" dirty="0"/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006DE8-9D58-4CEF-A952-F13B59956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580748"/>
            <a:ext cx="6012160" cy="480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16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06E37-FF3C-42C1-8690-05B05C0A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AFFF9-F4D1-4D94-96D4-079D9A56C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E983CA-2EF9-4C7A-BA35-B2BAF770256B}"/>
              </a:ext>
            </a:extLst>
          </p:cNvPr>
          <p:cNvSpPr/>
          <p:nvPr/>
        </p:nvSpPr>
        <p:spPr>
          <a:xfrm>
            <a:off x="6613376" y="6140401"/>
            <a:ext cx="25306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100" b="1" dirty="0">
                <a:solidFill>
                  <a:srgbClr val="0070C0"/>
                </a:solidFill>
              </a:rPr>
              <a:t>Link:</a:t>
            </a:r>
          </a:p>
          <a:p>
            <a:r>
              <a:rPr lang="en-AU" sz="1100" dirty="0">
                <a:solidFill>
                  <a:srgbClr val="FF0000"/>
                </a:solidFill>
                <a:hlinkClick r:id="rId2"/>
              </a:rPr>
              <a:t>https://maps.thelist.tas.gov.au/listmap/app/list/map?bookmarkId=536626</a:t>
            </a:r>
            <a:endParaRPr lang="en-AU" sz="11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75B4A7-F06B-4564-8BF1-619376D94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495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Additional Work (Versatility Mapping)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221" y="2132856"/>
            <a:ext cx="8229600" cy="391703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Versatility index map for 2030 and 2050 (Using climate change projections).</a:t>
            </a:r>
          </a:p>
          <a:p>
            <a:endParaRPr lang="en-GB" dirty="0"/>
          </a:p>
          <a:p>
            <a:r>
              <a:rPr lang="en-GB" dirty="0"/>
              <a:t>Pasture specific versatility index product displaying a ‘most suited’ or ‘recommended’ pasture species/ cultivars (with ability to see all pasture suitability ratings with the identify feature in </a:t>
            </a:r>
            <a:r>
              <a:rPr lang="en-GB" dirty="0" err="1"/>
              <a:t>LISTmap</a:t>
            </a:r>
            <a:r>
              <a:rPr lang="en-GB" dirty="0"/>
              <a:t>) will be created for 2018 (current) and for projected climate at 2030 and 2050.</a:t>
            </a:r>
          </a:p>
          <a:p>
            <a:endParaRPr lang="en-GB" dirty="0"/>
          </a:p>
          <a:p>
            <a:r>
              <a:rPr lang="en-GB" dirty="0"/>
              <a:t>In production and due for release October 2021.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0048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99" y="-99392"/>
            <a:ext cx="8229600" cy="1111664"/>
          </a:xfrm>
        </p:spPr>
        <p:txBody>
          <a:bodyPr/>
          <a:lstStyle/>
          <a:p>
            <a:r>
              <a:rPr lang="en-US" dirty="0"/>
              <a:t>Soil Vulnerability – Hillslope Erosion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176" y="787400"/>
            <a:ext cx="4295824" cy="607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2867" y="1916832"/>
            <a:ext cx="31580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Based on the Revised Universal Soil Loss Equation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Clay %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Sand %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Silt %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Organic Carbon %%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Permeability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Topsoil soil structure size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Slope-Length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176" y="5085184"/>
            <a:ext cx="4699000" cy="41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9339" y="5733256"/>
            <a:ext cx="19002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243" y="6232326"/>
            <a:ext cx="3897313" cy="24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2021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7504" y="1"/>
            <a:ext cx="9036496" cy="476672"/>
          </a:xfrm>
        </p:spPr>
        <p:txBody>
          <a:bodyPr>
            <a:normAutofit fontScale="90000"/>
          </a:bodyPr>
          <a:lstStyle/>
          <a:p>
            <a:r>
              <a:rPr lang="en-US" dirty="0"/>
              <a:t>Soil Vulnerability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200" y="788399"/>
            <a:ext cx="4295013" cy="606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201" y="1556793"/>
            <a:ext cx="33056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Based on DPIPWE Wind Erosion Rulesets</a:t>
            </a:r>
          </a:p>
          <a:p>
            <a:r>
              <a:rPr lang="en-US" sz="1400" dirty="0"/>
              <a:t>- Used v1.0 DSM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Sand %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Clay %</a:t>
            </a:r>
          </a:p>
          <a:p>
            <a:pPr marL="285750" indent="-285750">
              <a:buFontTx/>
              <a:buChar char="-"/>
            </a:pPr>
            <a:r>
              <a:rPr lang="en-US" sz="1400" dirty="0" err="1"/>
              <a:t>SOC</a:t>
            </a:r>
            <a:r>
              <a:rPr lang="en-US" sz="1400" dirty="0"/>
              <a:t> %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Coarse Fragments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A1 soil structure size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A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15533" y="5128027"/>
            <a:ext cx="3445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Will also be incorporated with time series </a:t>
            </a:r>
            <a:r>
              <a:rPr lang="en-US" sz="1400" dirty="0" err="1"/>
              <a:t>FGC</a:t>
            </a:r>
            <a:r>
              <a:rPr lang="en-US" sz="1400" dirty="0"/>
              <a:t>, Average Wind-speed and direction modelling, and Land Use mapping to produce temporal risk mapping</a:t>
            </a:r>
            <a:endParaRPr lang="en-AU" sz="14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12856"/>
              </p:ext>
            </p:extLst>
          </p:nvPr>
        </p:nvGraphicFramePr>
        <p:xfrm>
          <a:off x="715533" y="3284984"/>
          <a:ext cx="3307909" cy="1508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8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9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Vulnerability Class</a:t>
                      </a:r>
                      <a:endParaRPr lang="en-AU" sz="9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Soil properties</a:t>
                      </a:r>
                      <a:endParaRPr lang="en-AU" sz="9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3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Nil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Well structured or massive loams, clay loams and clays.</a:t>
                      </a:r>
                      <a:endParaRPr lang="en-AU" sz="9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Low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Structured sandy loams and sandy clay loams with good organic matter content (&gt;4%).</a:t>
                      </a:r>
                      <a:endParaRPr lang="en-AU" sz="9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4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Moderate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Loose sandy loams and loamy sands that may have weak structure and reasonable organic matter content (2-4%).</a:t>
                      </a:r>
                      <a:endParaRPr lang="en-AU" sz="9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High</a:t>
                      </a:r>
                      <a:endParaRPr lang="en-AU" sz="9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Loose loamy sands and sands with little or no organic matter content.</a:t>
                      </a:r>
                      <a:endParaRPr lang="en-AU" sz="9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590" y="4745"/>
            <a:ext cx="788409" cy="78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33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49184" y="0"/>
            <a:ext cx="7494816" cy="788987"/>
          </a:xfrm>
        </p:spPr>
        <p:txBody>
          <a:bodyPr>
            <a:normAutofit fontScale="90000"/>
          </a:bodyPr>
          <a:lstStyle/>
          <a:p>
            <a:r>
              <a:rPr lang="en-US" dirty="0"/>
              <a:t>Soil Vulnerability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200" y="788400"/>
            <a:ext cx="4295116" cy="606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7131" y="1606709"/>
            <a:ext cx="358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Based on DPIPWE Soil Salinity Rulesets…… (</a:t>
            </a:r>
            <a:r>
              <a:rPr lang="en-US" sz="1600" dirty="0" err="1"/>
              <a:t>LDSR</a:t>
            </a:r>
            <a:r>
              <a:rPr lang="en-US" sz="1600" dirty="0"/>
              <a:t> 2003)</a:t>
            </a:r>
          </a:p>
          <a:p>
            <a:endParaRPr lang="en-US" sz="1600" dirty="0"/>
          </a:p>
          <a:p>
            <a:r>
              <a:rPr lang="en-US" sz="1600" dirty="0"/>
              <a:t>Used v1.0 DSM</a:t>
            </a:r>
          </a:p>
          <a:p>
            <a:pPr marL="285750" indent="-285750">
              <a:buFontTx/>
              <a:buChar char="-"/>
            </a:pPr>
            <a:r>
              <a:rPr lang="en-US" sz="1600" dirty="0" err="1"/>
              <a:t>Ecse</a:t>
            </a:r>
            <a:r>
              <a:rPr lang="en-US" sz="1600" dirty="0"/>
              <a:t> (</a:t>
            </a:r>
            <a:r>
              <a:rPr lang="en-US" sz="1600" dirty="0" err="1"/>
              <a:t>dS</a:t>
            </a:r>
            <a:r>
              <a:rPr lang="en-US" sz="1600" dirty="0"/>
              <a:t>/m) (developed using EC 1:5, Clay %, Sand % DSM </a:t>
            </a:r>
            <a:r>
              <a:rPr lang="en-US" sz="1600" dirty="0" err="1"/>
              <a:t>PTF</a:t>
            </a:r>
            <a:r>
              <a:rPr lang="en-US" sz="1600" dirty="0"/>
              <a:t>)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Integrated with simulated depth to groundwater modelling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Areas with </a:t>
            </a:r>
            <a:r>
              <a:rPr lang="en-US" sz="1600" dirty="0" err="1"/>
              <a:t>GW</a:t>
            </a:r>
            <a:r>
              <a:rPr lang="en-US" sz="1600" dirty="0"/>
              <a:t> &lt; 2m and soil salinity deemed to have higher risk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AU" sz="16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7185" y="5445224"/>
          <a:ext cx="4692015" cy="685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6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Soil depth/</a:t>
                      </a:r>
                      <a:r>
                        <a:rPr lang="en-AU" sz="900" dirty="0" err="1">
                          <a:effectLst/>
                        </a:rPr>
                        <a:t>ECe</a:t>
                      </a:r>
                      <a:endParaRPr lang="en-AU" sz="9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0-2 </a:t>
                      </a:r>
                      <a:r>
                        <a:rPr lang="en-AU" sz="900" dirty="0" err="1">
                          <a:effectLst/>
                        </a:rPr>
                        <a:t>dS</a:t>
                      </a:r>
                      <a:r>
                        <a:rPr lang="en-AU" sz="900" dirty="0">
                          <a:effectLst/>
                        </a:rPr>
                        <a:t>/m</a:t>
                      </a:r>
                      <a:endParaRPr lang="en-AU" sz="9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2-4 </a:t>
                      </a:r>
                      <a:r>
                        <a:rPr lang="en-AU" sz="900" dirty="0" err="1">
                          <a:effectLst/>
                        </a:rPr>
                        <a:t>dS</a:t>
                      </a:r>
                      <a:r>
                        <a:rPr lang="en-AU" sz="900" dirty="0">
                          <a:effectLst/>
                        </a:rPr>
                        <a:t>/m</a:t>
                      </a:r>
                      <a:endParaRPr lang="en-AU" sz="9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4-8 dS/m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8-16 dS/m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&gt;16dS/m</a:t>
                      </a:r>
                      <a:endParaRPr lang="en-AU" sz="9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0-20 cm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L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M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H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H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H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20-50 cm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L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M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M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H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H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50-100 cm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L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L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M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H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H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100-150 cm</a:t>
                      </a:r>
                      <a:endParaRPr lang="en-AU" sz="9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L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L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L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M</a:t>
                      </a:r>
                      <a:endParaRPr lang="en-AU" sz="9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H</a:t>
                      </a:r>
                      <a:endParaRPr lang="en-AU" sz="9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200" y="788400"/>
            <a:ext cx="4295116" cy="606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200" y="788400"/>
            <a:ext cx="4295116" cy="606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590" y="4745"/>
            <a:ext cx="788409" cy="78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8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7504" y="1"/>
            <a:ext cx="9036496" cy="548680"/>
          </a:xfrm>
        </p:spPr>
        <p:txBody>
          <a:bodyPr>
            <a:normAutofit fontScale="90000"/>
          </a:bodyPr>
          <a:lstStyle/>
          <a:p>
            <a:r>
              <a:rPr lang="en-US" dirty="0"/>
              <a:t>Soil Vulnerability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200" y="788400"/>
            <a:ext cx="4295116" cy="606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2867" y="1556792"/>
            <a:ext cx="31580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Based on DSM v1.0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Modelled ESP% directly for standard depths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AU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688842"/>
              </p:ext>
            </p:extLst>
          </p:nvPr>
        </p:nvGraphicFramePr>
        <p:xfrm>
          <a:off x="952801" y="2784629"/>
          <a:ext cx="2729654" cy="15892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9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6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6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7035">
                <a:tc>
                  <a:txBody>
                    <a:bodyPr/>
                    <a:lstStyle/>
                    <a:p>
                      <a:endParaRPr lang="en-AU" sz="1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ESP</a:t>
                      </a:r>
                      <a:endParaRPr lang="en-A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 </a:t>
                      </a:r>
                      <a:endParaRPr lang="en-A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0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Depth intervals*</a:t>
                      </a:r>
                      <a:endParaRPr lang="en-A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0-6</a:t>
                      </a:r>
                      <a:endParaRPr lang="en-A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6-15</a:t>
                      </a:r>
                      <a:endParaRPr lang="en-A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&gt;15</a:t>
                      </a:r>
                      <a:endParaRPr lang="en-A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0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0-30</a:t>
                      </a:r>
                      <a:endParaRPr lang="en-A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N</a:t>
                      </a:r>
                      <a:endParaRPr lang="en-A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H</a:t>
                      </a:r>
                      <a:endParaRPr lang="en-A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H</a:t>
                      </a:r>
                      <a:endParaRPr lang="en-A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0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30-100</a:t>
                      </a:r>
                      <a:endParaRPr lang="en-A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N</a:t>
                      </a:r>
                      <a:endParaRPr lang="en-A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M</a:t>
                      </a:r>
                      <a:endParaRPr lang="en-A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H</a:t>
                      </a:r>
                      <a:endParaRPr lang="en-A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0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100-200</a:t>
                      </a:r>
                      <a:endParaRPr lang="en-A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N</a:t>
                      </a:r>
                      <a:endParaRPr lang="en-A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L</a:t>
                      </a:r>
                      <a:endParaRPr lang="en-A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M</a:t>
                      </a:r>
                      <a:endParaRPr lang="en-A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0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&gt;200</a:t>
                      </a:r>
                      <a:endParaRPr lang="en-A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N</a:t>
                      </a:r>
                      <a:endParaRPr lang="en-A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N</a:t>
                      </a:r>
                      <a:endParaRPr lang="en-A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L</a:t>
                      </a:r>
                      <a:endParaRPr lang="en-A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590" y="4745"/>
            <a:ext cx="788409" cy="78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09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39D6D-2A27-419B-84D5-11CF68845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LISTmap</a:t>
            </a:r>
            <a:r>
              <a:rPr lang="en-AU" dirty="0"/>
              <a:t>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78F50-CE2C-4A9D-A902-B870F7AB7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1"/>
            <a:ext cx="3790256" cy="5074919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Spatial datasets include natural resources, roads, community facilities, property boundaries (cadastre), aerial imagery and survey information.</a:t>
            </a:r>
          </a:p>
          <a:p>
            <a:r>
              <a:rPr lang="en-AU" dirty="0" err="1"/>
              <a:t>LISTmap</a:t>
            </a:r>
            <a:r>
              <a:rPr lang="en-AU" dirty="0"/>
              <a:t> allows users to view and interrogate spatial data as well as create maps and share them with anyone.</a:t>
            </a:r>
          </a:p>
          <a:p>
            <a:r>
              <a:rPr lang="en-AU" dirty="0" err="1"/>
              <a:t>LISTmap</a:t>
            </a:r>
            <a:r>
              <a:rPr lang="en-AU" dirty="0"/>
              <a:t> is publicly available through your computer's web browser.  Works in most browsers: Internet Explorer, </a:t>
            </a:r>
            <a:r>
              <a:rPr lang="en-AU" dirty="0" err="1"/>
              <a:t>FireFox</a:t>
            </a:r>
            <a:r>
              <a:rPr lang="en-AU" dirty="0"/>
              <a:t>, Safari, Chrome (We recommend Chrome)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763C57-C907-4B00-B4AF-944D7CB20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778" y="1484784"/>
            <a:ext cx="539172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997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2708920"/>
            <a:ext cx="2194427" cy="30518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6372200" y="2276872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900" dirty="0">
                <a:hlinkClick r:id="rId3"/>
              </a:rPr>
              <a:t>https://nrmdatalibrary.dpipwe.tas.gov.au/FactSheets/WfW/ListMapUserNotes/Vulnerable_soils.pdf</a:t>
            </a:r>
            <a:endParaRPr lang="en-AU" sz="9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E31AF3-687C-4CC1-B607-F9A29DD75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844823"/>
            <a:ext cx="5976664" cy="41666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22B84A-A2A6-45B8-A589-65427ACB9FA2}"/>
              </a:ext>
            </a:extLst>
          </p:cNvPr>
          <p:cNvSpPr/>
          <p:nvPr/>
        </p:nvSpPr>
        <p:spPr>
          <a:xfrm>
            <a:off x="17702" y="1613991"/>
            <a:ext cx="76677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000" dirty="0">
                <a:hlinkClick r:id="rId5"/>
              </a:rPr>
              <a:t>https://maps.thelist.tas.gov.au/listmap/app/list/map?bookmarkId=383124</a:t>
            </a:r>
            <a:endParaRPr lang="en-AU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067863-4AF4-42C8-939C-515BABB06C22}"/>
              </a:ext>
            </a:extLst>
          </p:cNvPr>
          <p:cNvSpPr txBox="1">
            <a:spLocks/>
          </p:cNvSpPr>
          <p:nvPr/>
        </p:nvSpPr>
        <p:spPr>
          <a:xfrm>
            <a:off x="107504" y="1"/>
            <a:ext cx="9036496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120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Soil Vulnerability on </a:t>
            </a:r>
            <a:r>
              <a:rPr lang="en-US" dirty="0" err="1"/>
              <a:t>LISTmap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253165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870585"/>
            <a:ext cx="6740843" cy="598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11664"/>
          </a:xfrm>
        </p:spPr>
        <p:txBody>
          <a:bodyPr>
            <a:normAutofit fontScale="90000"/>
          </a:bodyPr>
          <a:lstStyle/>
          <a:p>
            <a:r>
              <a:rPr lang="en-AU" sz="4400" dirty="0"/>
              <a:t>http://dpipwe.tas.gov.au/agriculture/investing-in-irrigation</a:t>
            </a: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1823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87" y="1456267"/>
            <a:ext cx="3522935" cy="497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 ASC Soil Orders Map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Determining </a:t>
            </a:r>
            <a:r>
              <a:rPr lang="en-US" b="1" dirty="0" err="1"/>
              <a:t>ASC</a:t>
            </a:r>
            <a:r>
              <a:rPr lang="en-US" b="1" dirty="0"/>
              <a:t> Order</a:t>
            </a:r>
          </a:p>
          <a:p>
            <a:endParaRPr lang="en-US" dirty="0"/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87" y="1456267"/>
            <a:ext cx="3522935" cy="497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22" y="1456267"/>
            <a:ext cx="3522935" cy="497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8" y="881138"/>
            <a:ext cx="3798112" cy="5367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590" y="4745"/>
            <a:ext cx="788409" cy="78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4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902" y="-270305"/>
            <a:ext cx="9144000" cy="1111664"/>
          </a:xfrm>
        </p:spPr>
        <p:txBody>
          <a:bodyPr>
            <a:normAutofit/>
          </a:bodyPr>
          <a:lstStyle/>
          <a:p>
            <a:r>
              <a:rPr lang="en-AU" sz="4400" dirty="0"/>
              <a:t>Air temperature and rainfall maps in near real-time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2D9366-2DED-49D8-865C-9401ED316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D1B1C8-FBDE-4361-A338-9FC331ED9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2" y="548680"/>
            <a:ext cx="9144000" cy="63093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CBBE54-7078-4AFF-83AA-AC084CFB0242}"/>
              </a:ext>
            </a:extLst>
          </p:cNvPr>
          <p:cNvSpPr/>
          <p:nvPr/>
        </p:nvSpPr>
        <p:spPr>
          <a:xfrm>
            <a:off x="1835696" y="59179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1000" dirty="0">
                <a:solidFill>
                  <a:srgbClr val="0000FF"/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https://maps.thelist.tas.gov.au/listmap/app/list/map?bookmarkId=647822</a:t>
            </a:r>
            <a:r>
              <a:rPr lang="en-AU" sz="1000" dirty="0">
                <a:solidFill>
                  <a:srgbClr val="0000FF"/>
                </a:solidFill>
                <a:latin typeface="helvetica neue"/>
              </a:rPr>
              <a:t> </a:t>
            </a:r>
            <a:endParaRPr lang="en-AU" sz="1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3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25ACD-3CDC-4E73-87C9-75ED5F8C1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EB8F5-B8C5-4957-8F4E-BD9ED3893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64F4A3-9049-4CAE-8C37-38ACA0A88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766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Growing Degree Day maps in real-time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-10108" y="1928371"/>
            <a:ext cx="8974596" cy="100811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sz="1100" dirty="0"/>
              <a:t>Track GDD across your vineyard on a daily basis!</a:t>
            </a:r>
          </a:p>
          <a:p>
            <a:pPr marL="457200" lvl="1" indent="0">
              <a:buNone/>
            </a:pPr>
            <a:r>
              <a:rPr lang="en-AU" sz="1100" dirty="0"/>
              <a:t>- Useful tool for improving efficacy and timing of pesticide applications, fertilization, irrigation and scheduling harvest operations.</a:t>
            </a:r>
          </a:p>
          <a:p>
            <a:pPr marL="0" indent="0"/>
            <a:endParaRPr lang="en-AU" sz="2000" dirty="0"/>
          </a:p>
        </p:txBody>
      </p:sp>
      <p:pic>
        <p:nvPicPr>
          <p:cNvPr id="5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76" y="2573254"/>
            <a:ext cx="3624520" cy="4193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564904"/>
            <a:ext cx="4008092" cy="418995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341964" y="3921517"/>
            <a:ext cx="636206" cy="199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38370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BEB8A-3BBD-4BC9-ADAD-2C43A7078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Degree Day Tracker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FC908-34E0-483A-86C4-D4E4A9171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B1DD5B-CDBD-4426-A16F-775EDB04D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92" b="6206"/>
          <a:stretch/>
        </p:blipFill>
        <p:spPr>
          <a:xfrm>
            <a:off x="20" y="1340767"/>
            <a:ext cx="9143980" cy="55172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548161-7D42-44C5-89CC-C4E6FD4ECEDE}"/>
              </a:ext>
            </a:extLst>
          </p:cNvPr>
          <p:cNvSpPr/>
          <p:nvPr/>
        </p:nvSpPr>
        <p:spPr>
          <a:xfrm>
            <a:off x="6948264" y="5445224"/>
            <a:ext cx="2160240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C670CF-21F1-48E3-B134-B7BCE603CC2A}"/>
              </a:ext>
            </a:extLst>
          </p:cNvPr>
          <p:cNvSpPr/>
          <p:nvPr/>
        </p:nvSpPr>
        <p:spPr>
          <a:xfrm>
            <a:off x="6948264" y="5877272"/>
            <a:ext cx="2160240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E03B7D-D2AF-4B08-BCEA-CC6215A9EFC0}"/>
              </a:ext>
            </a:extLst>
          </p:cNvPr>
          <p:cNvSpPr/>
          <p:nvPr/>
        </p:nvSpPr>
        <p:spPr>
          <a:xfrm>
            <a:off x="-880" y="-47952"/>
            <a:ext cx="9143980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AU" sz="9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https://maps.thelist.tas.gov.au/listmap/app/list/map?bookmarkId=460276</a:t>
            </a:r>
            <a:endParaRPr lang="en-AU" sz="9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9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text&#10;&#10;Description automatically generated">
            <a:extLst>
              <a:ext uri="{FF2B5EF4-FFF2-40B4-BE49-F238E27FC236}">
                <a16:creationId xmlns:a16="http://schemas.microsoft.com/office/drawing/2014/main" id="{BB1FB5D8-D9E1-46A9-A8D9-AB508B67B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34" b="5160"/>
          <a:stretch/>
        </p:blipFill>
        <p:spPr>
          <a:xfrm>
            <a:off x="3111" y="1556792"/>
            <a:ext cx="9140889" cy="52297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F24C0CA-4DE9-412C-AF06-34CC99977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</p:spPr>
        <p:txBody>
          <a:bodyPr/>
          <a:lstStyle/>
          <a:p>
            <a:r>
              <a:rPr lang="en-AU" dirty="0"/>
              <a:t>http://tamarvalleytemperature.live/</a:t>
            </a:r>
          </a:p>
        </p:txBody>
      </p:sp>
    </p:spTree>
    <p:extLst>
      <p:ext uri="{BB962C8B-B14F-4D97-AF65-F5344CB8AC3E}">
        <p14:creationId xmlns:p14="http://schemas.microsoft.com/office/powerpoint/2010/main" val="3064499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83FCD2-6452-4C21-931F-F18CA97AE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916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FCA35-431E-4814-8815-2E9DF4573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61BD1E-C61A-4082-AE79-76528D331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62"/>
            <a:ext cx="9148936" cy="686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69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78147-B226-42EB-B32D-2853DA24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690"/>
            <a:ext cx="8229600" cy="495435"/>
          </a:xfrm>
        </p:spPr>
        <p:txBody>
          <a:bodyPr>
            <a:normAutofit fontScale="90000"/>
          </a:bodyPr>
          <a:lstStyle/>
          <a:p>
            <a:r>
              <a:rPr lang="en-AU" dirty="0"/>
              <a:t>Basic functionalities …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C79B6E5-084C-40E5-B029-DDE5765BC6CE}"/>
              </a:ext>
            </a:extLst>
          </p:cNvPr>
          <p:cNvSpPr txBox="1">
            <a:spLocks/>
          </p:cNvSpPr>
          <p:nvPr/>
        </p:nvSpPr>
        <p:spPr>
          <a:xfrm>
            <a:off x="8686800" y="6473825"/>
            <a:ext cx="381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45BDBA8-69EF-460C-84EE-CC0A8C58A1F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3C78C3-7FB8-406C-AF4E-2C6E39D37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729862"/>
            <a:ext cx="7848872" cy="6083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600975-EBC7-487C-984D-D1DB290738F6}"/>
              </a:ext>
            </a:extLst>
          </p:cNvPr>
          <p:cNvSpPr txBox="1"/>
          <p:nvPr/>
        </p:nvSpPr>
        <p:spPr>
          <a:xfrm>
            <a:off x="1403648" y="2852936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Zoom in/out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579BB73-7A68-4835-B13C-8F0B9DCE638D}"/>
              </a:ext>
            </a:extLst>
          </p:cNvPr>
          <p:cNvCxnSpPr>
            <a:stCxn id="20" idx="1"/>
          </p:cNvCxnSpPr>
          <p:nvPr/>
        </p:nvCxnSpPr>
        <p:spPr>
          <a:xfrm flipH="1" flipV="1">
            <a:off x="1043608" y="3006824"/>
            <a:ext cx="36004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0E4B5EE-C97B-427C-94B1-5AC0D6F7A785}"/>
              </a:ext>
            </a:extLst>
          </p:cNvPr>
          <p:cNvSpPr txBox="1"/>
          <p:nvPr/>
        </p:nvSpPr>
        <p:spPr>
          <a:xfrm>
            <a:off x="1490389" y="1941846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Map panning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EC6F7A5-8E75-468D-8E52-979ABB53C065}"/>
              </a:ext>
            </a:extLst>
          </p:cNvPr>
          <p:cNvCxnSpPr>
            <a:stCxn id="22" idx="1"/>
          </p:cNvCxnSpPr>
          <p:nvPr/>
        </p:nvCxnSpPr>
        <p:spPr>
          <a:xfrm flipH="1" flipV="1">
            <a:off x="899592" y="1563247"/>
            <a:ext cx="590797" cy="532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80950BB-D4F0-42DD-A5A2-8B9D646CF0BB}"/>
              </a:ext>
            </a:extLst>
          </p:cNvPr>
          <p:cNvSpPr txBox="1"/>
          <p:nvPr/>
        </p:nvSpPr>
        <p:spPr>
          <a:xfrm>
            <a:off x="1979712" y="1485823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Mapping tools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501108C-C120-4E8F-8498-BEE3393048EE}"/>
              </a:ext>
            </a:extLst>
          </p:cNvPr>
          <p:cNvCxnSpPr>
            <a:stCxn id="24" idx="1"/>
          </p:cNvCxnSpPr>
          <p:nvPr/>
        </p:nvCxnSpPr>
        <p:spPr>
          <a:xfrm flipH="1" flipV="1">
            <a:off x="1547664" y="1467494"/>
            <a:ext cx="432048" cy="172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28DD09E-33AE-4B1C-85B3-6713BA7BA89E}"/>
              </a:ext>
            </a:extLst>
          </p:cNvPr>
          <p:cNvSpPr txBox="1"/>
          <p:nvPr/>
        </p:nvSpPr>
        <p:spPr>
          <a:xfrm>
            <a:off x="3693540" y="1467494"/>
            <a:ext cx="2691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Search and zoom to a location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3527D17-46C4-4DC7-9F82-A5AAECF56ACC}"/>
              </a:ext>
            </a:extLst>
          </p:cNvPr>
          <p:cNvCxnSpPr>
            <a:stCxn id="26" idx="1"/>
          </p:cNvCxnSpPr>
          <p:nvPr/>
        </p:nvCxnSpPr>
        <p:spPr>
          <a:xfrm flipH="1" flipV="1">
            <a:off x="3059832" y="1196752"/>
            <a:ext cx="633708" cy="424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F8C4FF7-2823-48E9-8B7C-BE6230BC6F6C}"/>
              </a:ext>
            </a:extLst>
          </p:cNvPr>
          <p:cNvSpPr txBox="1"/>
          <p:nvPr/>
        </p:nvSpPr>
        <p:spPr>
          <a:xfrm>
            <a:off x="5292080" y="1826818"/>
            <a:ext cx="24320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View different </a:t>
            </a:r>
            <a:r>
              <a:rPr lang="en-AU" sz="1400" dirty="0" err="1"/>
              <a:t>basemaps</a:t>
            </a:r>
            <a:r>
              <a:rPr lang="en-AU" sz="1400" dirty="0"/>
              <a:t> </a:t>
            </a:r>
          </a:p>
          <a:p>
            <a:r>
              <a:rPr lang="en-AU" sz="1400" dirty="0"/>
              <a:t>such as </a:t>
            </a:r>
            <a:r>
              <a:rPr lang="en-AU" sz="1400" dirty="0" err="1"/>
              <a:t>topo</a:t>
            </a:r>
            <a:r>
              <a:rPr lang="en-AU" sz="1400" dirty="0"/>
              <a:t> maps or aerial </a:t>
            </a:r>
          </a:p>
          <a:p>
            <a:r>
              <a:rPr lang="en-AU" sz="1400" dirty="0"/>
              <a:t>imagery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33178D3-5A19-4140-A68C-7759B86622C5}"/>
              </a:ext>
            </a:extLst>
          </p:cNvPr>
          <p:cNvCxnSpPr/>
          <p:nvPr/>
        </p:nvCxnSpPr>
        <p:spPr>
          <a:xfrm flipH="1" flipV="1">
            <a:off x="7422866" y="1478803"/>
            <a:ext cx="1" cy="54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4052FE5-22F4-4F08-8807-4D8C8FCBE6C7}"/>
              </a:ext>
            </a:extLst>
          </p:cNvPr>
          <p:cNvSpPr txBox="1"/>
          <p:nvPr/>
        </p:nvSpPr>
        <p:spPr>
          <a:xfrm>
            <a:off x="6512667" y="2525546"/>
            <a:ext cx="273985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View different map layers </a:t>
            </a:r>
          </a:p>
          <a:p>
            <a:r>
              <a:rPr lang="en-AU" sz="1400" dirty="0"/>
              <a:t>such as property boundaries,</a:t>
            </a:r>
          </a:p>
          <a:p>
            <a:r>
              <a:rPr lang="en-AU" sz="1400" dirty="0"/>
              <a:t>Soil maps, Climate maps and </a:t>
            </a:r>
          </a:p>
          <a:p>
            <a:r>
              <a:rPr lang="en-AU" sz="1400" dirty="0"/>
              <a:t>Land suitability maps </a:t>
            </a:r>
          </a:p>
          <a:p>
            <a:r>
              <a:rPr lang="en-AU" sz="1400" dirty="0"/>
              <a:t>(and much more – </a:t>
            </a:r>
          </a:p>
          <a:p>
            <a:r>
              <a:rPr lang="en-AU" sz="1400" dirty="0"/>
              <a:t>Over 600 layers of information!!)</a:t>
            </a:r>
          </a:p>
          <a:p>
            <a:endParaRPr lang="en-AU" sz="14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E1F422A-AEC6-460E-BF4F-D6A442BC637B}"/>
              </a:ext>
            </a:extLst>
          </p:cNvPr>
          <p:cNvCxnSpPr/>
          <p:nvPr/>
        </p:nvCxnSpPr>
        <p:spPr>
          <a:xfrm flipH="1" flipV="1">
            <a:off x="8359657" y="1985546"/>
            <a:ext cx="1" cy="54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956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FCA35-431E-4814-8815-2E9DF4573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9AE68-D6F0-4295-B722-2C06F0904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857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F86B-0F3A-4094-A012-97900FFCC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F12CA2-E583-4560-94D0-D96DA7897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781"/>
            <a:ext cx="9144000" cy="686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229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B27E21-8DF0-4857-AB95-5BF62BA5D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3" y="1038697"/>
            <a:ext cx="5417402" cy="4925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30E752-DF71-49BA-8B96-C6D512E11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667" y="3033216"/>
            <a:ext cx="1779213" cy="10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9DCB78-D2D2-4D95-A9D5-7AD8C002C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1702050"/>
            <a:ext cx="1779212" cy="10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A114B9-A8C3-480D-B1AA-04147320C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0539" y="4350650"/>
            <a:ext cx="1822961" cy="1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24AF94-EBF7-40F0-8220-7EA6A231E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683" y="5668084"/>
            <a:ext cx="1779211" cy="1080000"/>
          </a:xfrm>
          <a:prstGeom prst="rect">
            <a:avLst/>
          </a:prstGeom>
        </p:spPr>
      </p:pic>
      <p:sp>
        <p:nvSpPr>
          <p:cNvPr id="10" name="Striped Right Arrow 13">
            <a:extLst>
              <a:ext uri="{FF2B5EF4-FFF2-40B4-BE49-F238E27FC236}">
                <a16:creationId xmlns:a16="http://schemas.microsoft.com/office/drawing/2014/main" id="{E99AFDC3-B8FC-48A5-A3F2-4FC6533E7960}"/>
              </a:ext>
            </a:extLst>
          </p:cNvPr>
          <p:cNvSpPr/>
          <p:nvPr/>
        </p:nvSpPr>
        <p:spPr>
          <a:xfrm>
            <a:off x="5622945" y="2790900"/>
            <a:ext cx="473055" cy="484632"/>
          </a:xfrm>
          <a:prstGeom prst="striped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11F829-B395-462B-A243-6ACEB5CCBFC7}"/>
              </a:ext>
            </a:extLst>
          </p:cNvPr>
          <p:cNvSpPr txBox="1"/>
          <p:nvPr/>
        </p:nvSpPr>
        <p:spPr>
          <a:xfrm>
            <a:off x="179512" y="6207273"/>
            <a:ext cx="2983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- Frost alert notifications!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FCF9DE-ECA3-49B9-9B3E-BE05AB3CE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695"/>
            <a:ext cx="8229600" cy="1111664"/>
          </a:xfrm>
        </p:spPr>
        <p:txBody>
          <a:bodyPr/>
          <a:lstStyle/>
          <a:p>
            <a:r>
              <a:rPr lang="en-AU" dirty="0"/>
              <a:t>http://tamarvalleytemperature.live/</a:t>
            </a:r>
          </a:p>
        </p:txBody>
      </p:sp>
    </p:spTree>
    <p:extLst>
      <p:ext uri="{BB962C8B-B14F-4D97-AF65-F5344CB8AC3E}">
        <p14:creationId xmlns:p14="http://schemas.microsoft.com/office/powerpoint/2010/main" val="33502502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428750"/>
            <a:ext cx="8772525" cy="5334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/>
              <a:t>CASE STUDIES AND LIVE DEMO</a:t>
            </a:r>
            <a:endParaRPr lang="en-AU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1619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30865-FE0D-4EE8-BD92-924CC2DCE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A88C7-5B73-4484-80EF-BFBFB61C6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8608F0-DFC9-4DBF-B4E4-D6C5A0D27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28"/>
          <a:stretch/>
        </p:blipFill>
        <p:spPr>
          <a:xfrm>
            <a:off x="11662" y="669600"/>
            <a:ext cx="9120676" cy="61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62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A0AD4-E4CC-41BB-8FBF-6BA687789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9FE73-D269-4D1E-AE5D-A93DF8F81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4CDDA7-CDE3-40B8-8557-DD9AF329A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" y="663074"/>
            <a:ext cx="9087851" cy="619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19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D40CD-264A-4B81-AED0-ABEBC9CF2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C156C-F42C-4555-A98F-D0B4361FC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38796-AA74-483F-8C9D-DF524B3AC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28"/>
          <a:stretch/>
        </p:blipFill>
        <p:spPr>
          <a:xfrm>
            <a:off x="2454" y="649869"/>
            <a:ext cx="9120676" cy="61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53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B67E1-8565-4B70-BD23-7888888B8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Useful </a:t>
            </a:r>
            <a:r>
              <a:rPr lang="en-AU" dirty="0" err="1"/>
              <a:t>LISTmap</a:t>
            </a:r>
            <a:r>
              <a:rPr lang="en-AU" dirty="0"/>
              <a:t> layers for farmers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C483C-0326-4A9E-B00E-9DF3C4DFD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AU" dirty="0"/>
              <a:t>State wide soil attribute maps</a:t>
            </a:r>
          </a:p>
          <a:p>
            <a:r>
              <a:rPr lang="en-AU" dirty="0"/>
              <a:t>Drainage, Permeability, Rooting depth, pH </a:t>
            </a:r>
          </a:p>
          <a:p>
            <a:r>
              <a:rPr lang="en-AU" dirty="0"/>
              <a:t>Currently being updated – more layers to become available.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State wide climate maps</a:t>
            </a:r>
          </a:p>
          <a:p>
            <a:r>
              <a:rPr lang="en-AU" dirty="0"/>
              <a:t>Annual mean number of frost days, Monthly </a:t>
            </a:r>
            <a:r>
              <a:rPr lang="en-AU" dirty="0" err="1"/>
              <a:t>Tmax</a:t>
            </a:r>
            <a:r>
              <a:rPr lang="en-AU" dirty="0"/>
              <a:t>/</a:t>
            </a:r>
            <a:r>
              <a:rPr lang="en-AU" dirty="0" err="1"/>
              <a:t>Tmins</a:t>
            </a:r>
            <a:r>
              <a:rPr lang="en-AU" dirty="0"/>
              <a:t>/Rainfall, Growing Degree Days, Chill hours</a:t>
            </a:r>
          </a:p>
          <a:p>
            <a:r>
              <a:rPr lang="en-AU" dirty="0"/>
              <a:t>Currently being updated – higher resolution and improved accuracy with climate projection modelling to 2030 and 2050.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Enterprise suitability maps</a:t>
            </a:r>
          </a:p>
          <a:p>
            <a:r>
              <a:rPr lang="en-AU" dirty="0"/>
              <a:t>Crop suitability maps to target potential areas to establish or intensify certain crops.</a:t>
            </a:r>
          </a:p>
          <a:p>
            <a:r>
              <a:rPr lang="en-AU" dirty="0"/>
              <a:t>Currently being updated – new crops to become available with climate projection modelling to 2030 and 2050.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046043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Decatur">
      <a:dk1>
        <a:sysClr val="windowText" lastClr="000000"/>
      </a:dk1>
      <a:lt1>
        <a:sysClr val="window" lastClr="FFFFFF"/>
      </a:lt1>
      <a:dk2>
        <a:srgbClr val="55554A"/>
      </a:dk2>
      <a:lt2>
        <a:srgbClr val="D7DAE1"/>
      </a:lt2>
      <a:accent1>
        <a:srgbClr val="F4680B"/>
      </a:accent1>
      <a:accent2>
        <a:srgbClr val="ABB19F"/>
      </a:accent2>
      <a:accent3>
        <a:srgbClr val="948774"/>
      </a:accent3>
      <a:accent4>
        <a:srgbClr val="7EB8E7"/>
      </a:accent4>
      <a:accent5>
        <a:srgbClr val="E3B651"/>
      </a:accent5>
      <a:accent6>
        <a:srgbClr val="96756C"/>
      </a:accent6>
      <a:hlink>
        <a:srgbClr val="66AACD"/>
      </a:hlink>
      <a:folHlink>
        <a:srgbClr val="809DB3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2011</Words>
  <Application>Microsoft Office PowerPoint</Application>
  <PresentationFormat>On-screen Show (4:3)</PresentationFormat>
  <Paragraphs>327</Paragraphs>
  <Slides>53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Bodoni MT Condensed</vt:lpstr>
      <vt:lpstr>Calibri</vt:lpstr>
      <vt:lpstr>Courier New</vt:lpstr>
      <vt:lpstr>Franklin Gothic Book</vt:lpstr>
      <vt:lpstr>helvetica neue</vt:lpstr>
      <vt:lpstr>Times New Roman</vt:lpstr>
      <vt:lpstr>Wingdings</vt:lpstr>
      <vt:lpstr>Decatur</vt:lpstr>
      <vt:lpstr>A tool for on-farm planning</vt:lpstr>
      <vt:lpstr>Overview</vt:lpstr>
      <vt:lpstr>About the LIST (and LISTmap)</vt:lpstr>
      <vt:lpstr>LISTmap continued</vt:lpstr>
      <vt:lpstr>Basic functionalities …</vt:lpstr>
      <vt:lpstr>PowerPoint Presentation</vt:lpstr>
      <vt:lpstr>PowerPoint Presentation</vt:lpstr>
      <vt:lpstr>PowerPoint Presentation</vt:lpstr>
      <vt:lpstr>Useful LISTmap layers for farmers</vt:lpstr>
      <vt:lpstr>Digital Soil Mapping</vt:lpstr>
      <vt:lpstr>PowerPoint Presentation</vt:lpstr>
      <vt:lpstr>PowerPoint Presentation</vt:lpstr>
      <vt:lpstr>PowerPoint Presentation</vt:lpstr>
      <vt:lpstr>Digital soil maps on LISTmap</vt:lpstr>
      <vt:lpstr>PowerPoint Presentation</vt:lpstr>
      <vt:lpstr>https://spatial.dpipwe.tas.gov.au/naturalassets/Soil/wms </vt:lpstr>
      <vt:lpstr>PowerPoint Presentation</vt:lpstr>
      <vt:lpstr>Climate Mapping</vt:lpstr>
      <vt:lpstr>State Climate Outputs</vt:lpstr>
      <vt:lpstr>Climate maps on LISTmap</vt:lpstr>
      <vt:lpstr>PowerPoint Presentation</vt:lpstr>
      <vt:lpstr>https://spatial.dpipwe.tas.gov.au/naturalassets/Climate/wms </vt:lpstr>
      <vt:lpstr>PowerPoint Presentation</vt:lpstr>
      <vt:lpstr>Enterprise Crop Suitability Mapping</vt:lpstr>
      <vt:lpstr>Suitability Rulesets (x 23)</vt:lpstr>
      <vt:lpstr>Enterprise Suitability – 20 Crops</vt:lpstr>
      <vt:lpstr>Enterprise Suitability Maps on LISTmap</vt:lpstr>
      <vt:lpstr>Enterprise Suitability Assessment – Table Wine Grapes</vt:lpstr>
      <vt:lpstr>PowerPoint Presentation</vt:lpstr>
      <vt:lpstr>Additional (New) Crops</vt:lpstr>
      <vt:lpstr>Climate change and land suitability </vt:lpstr>
      <vt:lpstr>Future Climate Enterprise Suitability Maps on LISTmap</vt:lpstr>
      <vt:lpstr>Land (Enterprise) Versatility</vt:lpstr>
      <vt:lpstr>PowerPoint Presentation</vt:lpstr>
      <vt:lpstr>Additional Work (Versatility Mapping)</vt:lpstr>
      <vt:lpstr>Soil Vulnerability – Hillslope Erosion</vt:lpstr>
      <vt:lpstr>Soil Vulnerability</vt:lpstr>
      <vt:lpstr>Soil Vulnerability</vt:lpstr>
      <vt:lpstr>Soil Vulnerability</vt:lpstr>
      <vt:lpstr>PowerPoint Presentation</vt:lpstr>
      <vt:lpstr>http://dpipwe.tas.gov.au/agriculture/investing-in-irrigation </vt:lpstr>
      <vt:lpstr>Draft ASC Soil Orders Map</vt:lpstr>
      <vt:lpstr>Air temperature and rainfall maps in near real-time</vt:lpstr>
      <vt:lpstr>PowerPoint Presentation</vt:lpstr>
      <vt:lpstr>Growing Degree Day maps in real-time</vt:lpstr>
      <vt:lpstr>Degree Day Tracker</vt:lpstr>
      <vt:lpstr>http://tamarvalleytemperature.live/</vt:lpstr>
      <vt:lpstr>PowerPoint Presentation</vt:lpstr>
      <vt:lpstr>PowerPoint Presentation</vt:lpstr>
      <vt:lpstr>PowerPoint Presentation</vt:lpstr>
      <vt:lpstr>PowerPoint Presentation</vt:lpstr>
      <vt:lpstr>http://tamarvalleytemperature.live/</vt:lpstr>
      <vt:lpstr>CASE STUDIES AND LIVE DEMO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current and future  mapping projects for use in LISTmap</dc:title>
  <dc:creator>Webb, Mathew</dc:creator>
  <cp:lastModifiedBy>Webb, Mathew</cp:lastModifiedBy>
  <cp:revision>20</cp:revision>
  <dcterms:created xsi:type="dcterms:W3CDTF">2021-04-09T01:34:39Z</dcterms:created>
  <dcterms:modified xsi:type="dcterms:W3CDTF">2021-09-22T23:07:13Z</dcterms:modified>
</cp:coreProperties>
</file>